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word/document.xml" ContentType="application/vnd.openxmlformats-officedocument.wordprocessingml.document.main+xml"/>
  <Override PartName="/word/numbering.xml" ContentType="application/vnd.openxmlformats-officedocument.wordprocessingml.numbering+xml"/>
  <Override PartName="/word/styles.xml" ContentType="application/vnd.openxmlformats-officedocument.wordprocessingml.styles+xml"/>
  <Override PartName="/word/settings.xml" ContentType="application/vnd.openxmlformats-officedocument.wordprocessingml.settings+xml"/>
  <Override PartName="/word/webSettings.xml" ContentType="application/vnd.openxmlformats-officedocument.wordprocessingml.webSettings+xml"/>
  <Override PartName="/word/fontTable.xml" ContentType="application/vnd.openxmlformats-officedocument.wordprocessingml.fontTable+xml"/>
  <Override PartName="/word/theme/theme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word/document.xml"/></Relationships>
</file>

<file path=word/document.xml><?xml version="1.0" encoding="utf-8"?>
<w:document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oel="http://schemas.microsoft.com/office/2019/extlst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16cid w16 w16cex w16sdtdh wp14">
  <w:body>
    <w:p w14:paraId="043F7314" w14:textId="1C8C56B5" w:rsidR="00740ED4" w:rsidRPr="00AF0029" w:rsidRDefault="00EA503D" w:rsidP="00EA503D">
      <w:pPr>
        <w:jc w:val="center"/>
        <w:rPr>
          <w:sz w:val="48"/>
          <w:szCs w:val="48"/>
          <w:u w:val="single"/>
        </w:rPr>
      </w:pPr>
      <w:r w:rsidRPr="00AF0029">
        <w:rPr>
          <w:sz w:val="48"/>
          <w:szCs w:val="48"/>
          <w:u w:val="single"/>
        </w:rPr>
        <w:t>COMPTE RENDU REUNION PHILEAS</w:t>
      </w:r>
    </w:p>
    <w:p w14:paraId="4EE72250" w14:textId="3387EA40" w:rsidR="00EA503D" w:rsidRDefault="00A434A5" w:rsidP="00EA503D">
      <w:pPr>
        <w:jc w:val="center"/>
        <w:rPr>
          <w:sz w:val="48"/>
          <w:szCs w:val="48"/>
          <w:u w:val="single"/>
        </w:rPr>
      </w:pPr>
      <w:r>
        <w:rPr>
          <w:sz w:val="48"/>
          <w:szCs w:val="48"/>
          <w:u w:val="single"/>
        </w:rPr>
        <w:t>09</w:t>
      </w:r>
      <w:r w:rsidR="00DD2750">
        <w:rPr>
          <w:sz w:val="48"/>
          <w:szCs w:val="48"/>
          <w:u w:val="single"/>
        </w:rPr>
        <w:t>/</w:t>
      </w:r>
      <w:r>
        <w:rPr>
          <w:sz w:val="48"/>
          <w:szCs w:val="48"/>
          <w:u w:val="single"/>
        </w:rPr>
        <w:t>11</w:t>
      </w:r>
      <w:r w:rsidR="00DD2750">
        <w:rPr>
          <w:sz w:val="48"/>
          <w:szCs w:val="48"/>
          <w:u w:val="single"/>
        </w:rPr>
        <w:t>/202</w:t>
      </w:r>
      <w:r>
        <w:rPr>
          <w:sz w:val="48"/>
          <w:szCs w:val="48"/>
          <w:u w:val="single"/>
        </w:rPr>
        <w:t>3</w:t>
      </w:r>
    </w:p>
    <w:p w14:paraId="7DF7CB5B" w14:textId="77777777" w:rsidR="00464AFA" w:rsidRDefault="00464AFA" w:rsidP="00EA503D">
      <w:pPr>
        <w:jc w:val="center"/>
        <w:rPr>
          <w:sz w:val="48"/>
          <w:szCs w:val="48"/>
          <w:u w:val="single"/>
        </w:rPr>
      </w:pPr>
    </w:p>
    <w:p w14:paraId="78F94B81" w14:textId="699FB546" w:rsidR="00EA503D" w:rsidRDefault="00F5742B" w:rsidP="00EA503D">
      <w:pPr>
        <w:jc w:val="center"/>
        <w:rPr>
          <w:sz w:val="48"/>
          <w:szCs w:val="48"/>
          <w:u w:val="single"/>
        </w:rPr>
      </w:pPr>
      <w:r>
        <w:rPr>
          <w:noProof/>
          <w:sz w:val="48"/>
          <w:szCs w:val="48"/>
          <w:u w:val="single"/>
        </w:rPr>
        <mc:AlternateContent>
          <mc:Choice Requires="wps">
            <w:drawing>
              <wp:anchor distT="0" distB="0" distL="114300" distR="114300" simplePos="0" relativeHeight="251657214" behindDoc="0" locked="0" layoutInCell="1" allowOverlap="1" wp14:anchorId="2EFA22D6" wp14:editId="11308A27">
                <wp:simplePos x="0" y="0"/>
                <wp:positionH relativeFrom="margin">
                  <wp:posOffset>-95462</wp:posOffset>
                </wp:positionH>
                <wp:positionV relativeFrom="paragraph">
                  <wp:posOffset>269452</wp:posOffset>
                </wp:positionV>
                <wp:extent cx="2277534" cy="495300"/>
                <wp:effectExtent l="0" t="0" r="8890" b="12700"/>
                <wp:wrapNone/>
                <wp:docPr id="2" name="Rectangle 2"/>
                <wp:cNvGraphicFramePr/>
                <a:graphic xmlns:a="http://schemas.openxmlformats.org/drawingml/2006/main">
                  <a:graphicData uri="http://schemas.microsoft.com/office/word/2010/wordprocessingShape">
                    <wps:wsp>
                      <wps:cNvSpPr/>
                      <wps:spPr>
                        <a:xfrm>
                          <a:off x="0" y="0"/>
                          <a:ext cx="2277534" cy="495300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chemeClr val="tx1"/>
                          </a:solidFill>
                        </a:ln>
                      </wps:spPr>
                      <wps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wps:style>
                      <wps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wps:bodyPr>
                    </wps:wsp>
                  </a:graphicData>
                </a:graphic>
                <wp14:sizeRelH relativeFrom="margin">
                  <wp14:pctWidth>0</wp14:pctWidth>
                </wp14:sizeRelH>
              </wp:anchor>
            </w:drawing>
          </mc:Choice>
          <mc:Fallback>
            <w:pict>
              <v:rect w14:anchorId="3F74044C" id="Rectangle 2" o:spid="_x0000_s1026" style="position:absolute;margin-left:-7.5pt;margin-top:21.2pt;width:179.35pt;height:39pt;z-index:251657214;visibility:visible;mso-wrap-style:square;mso-width-percent:0;mso-wrap-distance-left:9pt;mso-wrap-distance-top:0;mso-wrap-distance-right:9pt;mso-wrap-distance-bottom:0;mso-position-horizontal:absolute;mso-position-horizontal-relative:margin;mso-position-vertical:absolute;mso-position-vertical-relative:text;mso-width-percent:0;mso-width-relative:margin;v-text-anchor:middle" o:gfxdata="UEsDBBQABgAIAAAAIQC2gziS/gAAAOEBAAATAAAAW0NvbnRlbnRfVHlwZXNdLnhtbJSRQU7DMBBF&#13;&#10;90jcwfIWJU67QAgl6YK0S0CoHGBkTxKLZGx5TGhvj5O2G0SRWNoz/78nu9wcxkFMGNg6quQqL6RA&#13;&#10;0s5Y6ir5vt9lD1JwBDIwOMJKHpHlpr69KfdHjyxSmriSfYz+USnWPY7AufNIadK6MEJMx9ApD/oD&#13;&#10;OlTrorhX2lFEilmcO2RdNtjC5xDF9pCuTyYBB5bi6bQ4syoJ3g9WQ0ymaiLzg5KdCXlKLjvcW893&#13;&#10;SUOqXwnz5DrgnHtJTxOsQfEKIT7DmDSUCaxw7Rqn8787ZsmRM9e2VmPeBN4uqYvTtW7jvijg9N/y&#13;&#10;JsXecLq0q+WD6m8AAAD//wMAUEsDBBQABgAIAAAAIQA4/SH/1gAAAJQBAAALAAAAX3JlbHMvLnJl&#13;&#10;bHOkkMFqwzAMhu+DvYPRfXGawxijTi+j0GvpHsDYimMaW0Yy2fr2M4PBMnrbUb/Q94l/f/hMi1qR&#13;&#10;JVI2sOt6UJgd+ZiDgffL8ekFlFSbvV0oo4EbChzGx4f9GRdb25HMsYhqlCwG5lrLq9biZkxWOiqY&#13;&#10;22YiTra2kYMu1l1tQD30/bPm3wwYN0x18gb45AdQl1tp5j/sFB2T0FQ7R0nTNEV3j6o9feQzro1i&#13;&#10;OWA14Fm+Q8a1a8+Bvu/d/dMb2JY5uiPbhG/ktn4cqGU/er3pcvwCAAD//wMAUEsDBBQABgAIAAAA&#13;&#10;IQCWO+c4awIAADcFAAAOAAAAZHJzL2Uyb0RvYy54bWysVE1vGjEQvVfqf7B8LwsEkgZliVCiVJWi&#13;&#10;BJVUORuvHax6Pe7YsNBf37FZFppyqnrZ9Xhm3ny98c3ttrZsozAYcCUf9PqcKSehMu6t5N9fHj59&#13;&#10;5ixE4SphwamS71Tgt9OPH24aP1FDWIGtFDICcWHS+JKvYvSToghypWoReuCVI6UGrEUkEd+KCkVD&#13;&#10;6LUthv3+ZdEAVh5BqhDo9n6v5NOMr7WS8VnroCKzJafcYv5i/i7Tt5jeiMkbCr8ysk1D/EMWtTCO&#13;&#10;gnZQ9yIKtkbzF1RtJEIAHXsS6gK0NlLlGqiaQf9dNYuV8CrXQs0JvmtT+H+w8mmz8HOkNjQ+TAId&#13;&#10;UxVbjXX6U35sm5u165qltpFJuhwOr67GFyPOJOlG1+OLfu5mcfT2GOIXBTVLh5IjDSP3SGweQ6SI&#13;&#10;ZHowScEcPBhr80CsSxcBrKnSXRYSI9SdRbYRNMu4HaTZEcSJFUnJsziWkk9xZ1WCsO6b0sxUKfmc&#13;&#10;SGbZEVNIqVy8bHGzdXLTlEHnODjnaOMhmdY2uanMvs6xf87xz4idR44KLnbOtXGA5wCqH13kvf2h&#13;&#10;+n3NqfwlVLs5MoQ994OXD4bm8ShCnAskstNa0ALHZ/poC03JoT1xtgL8de4+2RMHSctZQ8tT8vBz&#13;&#10;LVBxZr86Yuf1YDRK25aF0fhqSAKeapanGreu74BmOqCnwst8TPbRHo4aoX6lPZ+lqKQSTlLsksuI&#13;&#10;B+Eu7peaXgqpZrNsRhvmRXx0Cy8TeOpq4tvL9lWgb0kZic5PcFg0MXnHzb1t8nQwW0fQJhP32Ne2&#13;&#10;37SdmYztS5LW/1TOVsf3bvobAAD//wMAUEsDBBQABgAIAAAAIQCB6dV/5wAAAA8BAAAPAAAAZHJz&#13;&#10;L2Rvd25yZXYueG1sTI/NTsMwEITvSLyDtUhcqtZJGn6UxqkQFagHhESBA7dNbOLQ2I7ibRvenuUE&#13;&#10;l5VWOzM7X7meXC+OZoxd8ArSRQLC+CbozrcK3l4f5rcgIqHX2AdvFHybCOvq/KzEQoeTfzHHHbWC&#13;&#10;Q3wsUIElGgopY2ONw7gIg/F8+wyjQ+J1bKUe8cThrpdZklxLh53nDxYHc29Ns98dnIKP7UTtV/pI&#13;&#10;T3ucvc+2tm6eN7VSlxfTZsXjbgWCzER/Dvhl4P5QcbE6HLyOolcwT68YiBTkWQ6CBct8eQOiZmWW&#13;&#10;5CCrUv7nqH4AAAD//wMAUEsBAi0AFAAGAAgAAAAhALaDOJL+AAAA4QEAABMAAAAAAAAAAAAAAAAA&#13;&#10;AAAAAFtDb250ZW50X1R5cGVzXS54bWxQSwECLQAUAAYACAAAACEAOP0h/9YAAACUAQAACwAAAAAA&#13;&#10;AAAAAAAAAAAvAQAAX3JlbHMvLnJlbHNQSwECLQAUAAYACAAAACEAljvnOGsCAAA3BQAADgAAAAAA&#13;&#10;AAAAAAAAAAAuAgAAZHJzL2Uyb0RvYy54bWxQSwECLQAUAAYACAAAACEAgenVf+cAAAAPAQAADwAA&#13;&#10;AAAAAAAAAAAAAADFBAAAZHJzL2Rvd25yZXYueG1sUEsFBgAAAAAEAAQA8wAAANkFAAAAAA==&#13;&#10;" filled="f" strokecolor="black [3213]" strokeweight="1pt">
                <w10:wrap anchorx="margin"/>
              </v:rect>
            </w:pict>
          </mc:Fallback>
        </mc:AlternateContent>
      </w:r>
    </w:p>
    <w:p w14:paraId="407E56CD" w14:textId="2D753910" w:rsidR="00EA503D" w:rsidRDefault="00EA503D" w:rsidP="00EA503D">
      <w:pPr>
        <w:rPr>
          <w:sz w:val="36"/>
          <w:szCs w:val="36"/>
        </w:rPr>
      </w:pPr>
      <w:r w:rsidRPr="00F5742B">
        <w:rPr>
          <w:sz w:val="36"/>
          <w:szCs w:val="36"/>
        </w:rPr>
        <w:t xml:space="preserve">I/ </w:t>
      </w:r>
      <w:r w:rsidR="006476D6">
        <w:rPr>
          <w:sz w:val="36"/>
          <w:szCs w:val="36"/>
        </w:rPr>
        <w:t>Topo</w:t>
      </w:r>
      <w:r w:rsidR="00A434A5">
        <w:rPr>
          <w:sz w:val="36"/>
          <w:szCs w:val="36"/>
        </w:rPr>
        <w:t>s retour SFAR</w:t>
      </w:r>
    </w:p>
    <w:p w14:paraId="23598941" w14:textId="1F0C8061" w:rsidR="00EA503D" w:rsidRDefault="00EA503D" w:rsidP="00EA503D">
      <w:pPr>
        <w:rPr>
          <w:sz w:val="36"/>
          <w:szCs w:val="36"/>
          <w:u w:val="single"/>
        </w:rPr>
      </w:pPr>
    </w:p>
    <w:p w14:paraId="5059682E" w14:textId="77777777" w:rsidR="003E5C6F" w:rsidRDefault="003E5C6F" w:rsidP="00EA503D">
      <w:pPr>
        <w:rPr>
          <w:sz w:val="36"/>
          <w:szCs w:val="36"/>
          <w:u w:val="single"/>
        </w:rPr>
      </w:pPr>
    </w:p>
    <w:p w14:paraId="4890276A" w14:textId="0EAEB926" w:rsidR="003E5C6F" w:rsidRDefault="00A434A5" w:rsidP="003E5C6F">
      <w:pPr>
        <w:pStyle w:val="Paragraphedeliste"/>
        <w:numPr>
          <w:ilvl w:val="0"/>
          <w:numId w:val="2"/>
        </w:numPr>
        <w:jc w:val="both"/>
        <w:rPr>
          <w:u w:val="single"/>
        </w:rPr>
      </w:pPr>
      <w:r>
        <w:rPr>
          <w:u w:val="single"/>
        </w:rPr>
        <w:t xml:space="preserve">A/ Morphiniques </w:t>
      </w:r>
      <w:r w:rsidR="003E5C6F">
        <w:rPr>
          <w:u w:val="single"/>
        </w:rPr>
        <w:t xml:space="preserve">et douleur </w:t>
      </w:r>
      <w:r>
        <w:rPr>
          <w:u w:val="single"/>
        </w:rPr>
        <w:t>(Dr Joubert)</w:t>
      </w:r>
      <w:r w:rsidR="003E5C6F">
        <w:rPr>
          <w:u w:val="single"/>
        </w:rPr>
        <w:t> :</w:t>
      </w:r>
    </w:p>
    <w:p w14:paraId="376024A8" w14:textId="77777777" w:rsidR="003E5C6F" w:rsidRDefault="003E5C6F" w:rsidP="003E5C6F">
      <w:pPr>
        <w:pStyle w:val="Paragraphedeliste"/>
        <w:jc w:val="both"/>
        <w:rPr>
          <w:u w:val="single"/>
        </w:rPr>
      </w:pPr>
    </w:p>
    <w:p w14:paraId="6DADB1C9" w14:textId="3C7445BF" w:rsidR="003E5C6F" w:rsidRDefault="003E5C6F" w:rsidP="003E5C6F">
      <w:pPr>
        <w:pStyle w:val="Paragraphedeliste"/>
        <w:numPr>
          <w:ilvl w:val="0"/>
          <w:numId w:val="8"/>
        </w:numPr>
        <w:jc w:val="both"/>
      </w:pPr>
      <w:r>
        <w:t xml:space="preserve">Cf PowerPoint. </w:t>
      </w:r>
    </w:p>
    <w:p w14:paraId="6BECF281" w14:textId="77777777" w:rsidR="003E5C6F" w:rsidRDefault="003E5C6F" w:rsidP="003E5C6F">
      <w:pPr>
        <w:pStyle w:val="Paragraphedeliste"/>
        <w:numPr>
          <w:ilvl w:val="0"/>
          <w:numId w:val="8"/>
        </w:numPr>
        <w:jc w:val="both"/>
      </w:pPr>
      <w:r>
        <w:t xml:space="preserve">Messages principaux : </w:t>
      </w:r>
    </w:p>
    <w:p w14:paraId="0ABC95FB" w14:textId="03637632" w:rsidR="003E5C6F" w:rsidRDefault="003E5C6F" w:rsidP="003E5C6F">
      <w:pPr>
        <w:pStyle w:val="Paragraphedeliste"/>
        <w:numPr>
          <w:ilvl w:val="0"/>
          <w:numId w:val="9"/>
        </w:numPr>
        <w:jc w:val="both"/>
      </w:pPr>
      <w:r>
        <w:t xml:space="preserve">Bonne pratique de la prescription morphinique en CPA. </w:t>
      </w:r>
    </w:p>
    <w:p w14:paraId="3FC38ECA" w14:textId="19BA1483" w:rsidR="003E5C6F" w:rsidRDefault="003E5C6F" w:rsidP="003E5C6F">
      <w:pPr>
        <w:pStyle w:val="Paragraphedeliste"/>
        <w:numPr>
          <w:ilvl w:val="0"/>
          <w:numId w:val="9"/>
        </w:numPr>
        <w:jc w:val="both"/>
      </w:pPr>
      <w:r>
        <w:t>Discussion sur l’intérêt des paliers 2 compte tenu de la tolérance et de la variation interindividuelle de métabolisation.</w:t>
      </w:r>
    </w:p>
    <w:p w14:paraId="54F15A43" w14:textId="12B1AFD9" w:rsidR="003E5C6F" w:rsidRDefault="003E5C6F" w:rsidP="003E5C6F">
      <w:pPr>
        <w:pStyle w:val="Paragraphedeliste"/>
        <w:numPr>
          <w:ilvl w:val="0"/>
          <w:numId w:val="9"/>
        </w:numPr>
        <w:jc w:val="both"/>
      </w:pPr>
      <w:r>
        <w:t xml:space="preserve">Sujet âgé : complexité des prescriptions en fonction des molécules et des associations médicamenteuses. </w:t>
      </w:r>
    </w:p>
    <w:p w14:paraId="1F791691" w14:textId="52DCBE93" w:rsidR="003E5C6F" w:rsidRDefault="003E5C6F" w:rsidP="003E5C6F">
      <w:pPr>
        <w:pStyle w:val="Paragraphedeliste"/>
        <w:numPr>
          <w:ilvl w:val="0"/>
          <w:numId w:val="9"/>
        </w:numPr>
        <w:jc w:val="both"/>
      </w:pPr>
      <w:r>
        <w:t>Prévenir chronicisation douleur.</w:t>
      </w:r>
    </w:p>
    <w:p w14:paraId="78BFC5A4" w14:textId="666A84E4" w:rsidR="003E5C6F" w:rsidRDefault="003E5C6F" w:rsidP="003E5C6F">
      <w:pPr>
        <w:pStyle w:val="Paragraphedeliste"/>
        <w:numPr>
          <w:ilvl w:val="0"/>
          <w:numId w:val="9"/>
        </w:numPr>
        <w:jc w:val="both"/>
      </w:pPr>
      <w:r>
        <w:t>Prendre en compte les patients déjà douloureux chronique et catastrophistes.</w:t>
      </w:r>
    </w:p>
    <w:p w14:paraId="0601F9DD" w14:textId="77777777" w:rsidR="003E5C6F" w:rsidRPr="003E5C6F" w:rsidRDefault="003E5C6F" w:rsidP="003E5C6F">
      <w:pPr>
        <w:pStyle w:val="Paragraphedeliste"/>
        <w:ind w:left="1440"/>
        <w:jc w:val="both"/>
      </w:pPr>
    </w:p>
    <w:p w14:paraId="50875BFF" w14:textId="698C2640" w:rsidR="003E5C6F" w:rsidRDefault="00A434A5" w:rsidP="003E5C6F">
      <w:pPr>
        <w:pStyle w:val="Paragraphedeliste"/>
        <w:numPr>
          <w:ilvl w:val="0"/>
          <w:numId w:val="2"/>
        </w:numPr>
        <w:jc w:val="both"/>
        <w:rPr>
          <w:u w:val="single"/>
        </w:rPr>
      </w:pPr>
      <w:r>
        <w:rPr>
          <w:u w:val="single"/>
        </w:rPr>
        <w:t xml:space="preserve">B/ ALR : nouveaux blocs (Dr </w:t>
      </w:r>
      <w:proofErr w:type="spellStart"/>
      <w:r>
        <w:rPr>
          <w:u w:val="single"/>
        </w:rPr>
        <w:t>Campard</w:t>
      </w:r>
      <w:proofErr w:type="spellEnd"/>
      <w:r>
        <w:rPr>
          <w:u w:val="single"/>
        </w:rPr>
        <w:t>)</w:t>
      </w:r>
      <w:r w:rsidR="003E5C6F">
        <w:rPr>
          <w:u w:val="single"/>
        </w:rPr>
        <w:t>.</w:t>
      </w:r>
    </w:p>
    <w:p w14:paraId="7D1A0D37" w14:textId="77777777" w:rsidR="003E5C6F" w:rsidRDefault="003E5C6F" w:rsidP="003E5C6F">
      <w:pPr>
        <w:pStyle w:val="Paragraphedeliste"/>
        <w:jc w:val="both"/>
        <w:rPr>
          <w:u w:val="single"/>
        </w:rPr>
      </w:pPr>
    </w:p>
    <w:p w14:paraId="0D9AA8D4" w14:textId="77777777" w:rsidR="003E5C6F" w:rsidRPr="003E5C6F" w:rsidRDefault="003E5C6F" w:rsidP="003E5C6F">
      <w:pPr>
        <w:pStyle w:val="Paragraphedeliste"/>
        <w:numPr>
          <w:ilvl w:val="0"/>
          <w:numId w:val="14"/>
        </w:numPr>
        <w:jc w:val="both"/>
      </w:pPr>
      <w:r>
        <w:t>Cf PowerPoint.</w:t>
      </w:r>
    </w:p>
    <w:p w14:paraId="61B6F302" w14:textId="4C2ACA6C" w:rsidR="003E5C6F" w:rsidRDefault="003E5C6F" w:rsidP="003E5C6F">
      <w:pPr>
        <w:pStyle w:val="Paragraphedeliste"/>
        <w:numPr>
          <w:ilvl w:val="0"/>
          <w:numId w:val="14"/>
        </w:numPr>
        <w:jc w:val="both"/>
      </w:pPr>
      <w:r w:rsidRPr="003E5C6F">
        <w:t xml:space="preserve">Bloc </w:t>
      </w:r>
      <w:r w:rsidRPr="003E5C6F">
        <w:t>postérieur</w:t>
      </w:r>
      <w:r w:rsidRPr="003E5C6F">
        <w:t xml:space="preserve"> de hanche</w:t>
      </w:r>
      <w:r>
        <w:t> :</w:t>
      </w:r>
      <w:r w:rsidR="00391C18">
        <w:t xml:space="preserve"> PTH voie post, intéressant sur description anatomique et étude sur cadavre. Manque de littérature pour prouver efficacité.</w:t>
      </w:r>
    </w:p>
    <w:p w14:paraId="766FCDC9" w14:textId="605036B1" w:rsidR="003E5C6F" w:rsidRPr="003E5C6F" w:rsidRDefault="003E5C6F" w:rsidP="003E5C6F">
      <w:pPr>
        <w:pStyle w:val="Paragraphedeliste"/>
        <w:numPr>
          <w:ilvl w:val="0"/>
          <w:numId w:val="14"/>
        </w:numPr>
        <w:jc w:val="both"/>
      </w:pPr>
      <w:r w:rsidRPr="003E5C6F">
        <w:t>Bloc o</w:t>
      </w:r>
      <w:r>
        <w:t>bl</w:t>
      </w:r>
      <w:r w:rsidRPr="003E5C6F">
        <w:t>ique externe intercostal :</w:t>
      </w:r>
      <w:r w:rsidR="00391C18">
        <w:t xml:space="preserve"> chirurgie paroi abdo sus ombilicale. </w:t>
      </w:r>
    </w:p>
    <w:p w14:paraId="40E179B0" w14:textId="6194D06C" w:rsidR="003E5C6F" w:rsidRPr="003E5C6F" w:rsidRDefault="003E5C6F" w:rsidP="003E5C6F">
      <w:pPr>
        <w:pStyle w:val="Paragraphedeliste"/>
        <w:ind w:left="1440"/>
        <w:jc w:val="both"/>
      </w:pPr>
    </w:p>
    <w:p w14:paraId="2B9D3849" w14:textId="3A8654B7" w:rsidR="003E5C6F" w:rsidRDefault="00A434A5" w:rsidP="003E5C6F">
      <w:pPr>
        <w:pStyle w:val="Paragraphedeliste"/>
        <w:numPr>
          <w:ilvl w:val="0"/>
          <w:numId w:val="2"/>
        </w:numPr>
        <w:jc w:val="both"/>
        <w:rPr>
          <w:u w:val="single"/>
        </w:rPr>
      </w:pPr>
      <w:r>
        <w:rPr>
          <w:u w:val="single"/>
        </w:rPr>
        <w:t>C/ Nouveaux traitements de l’insuffisance cardiaque (Dr Rondeau)</w:t>
      </w:r>
      <w:r w:rsidR="003E5C6F">
        <w:rPr>
          <w:u w:val="single"/>
        </w:rPr>
        <w:t> :</w:t>
      </w:r>
    </w:p>
    <w:p w14:paraId="3F247741" w14:textId="77777777" w:rsidR="003E5C6F" w:rsidRDefault="003E5C6F" w:rsidP="003E5C6F">
      <w:pPr>
        <w:pStyle w:val="Paragraphedeliste"/>
        <w:jc w:val="both"/>
        <w:rPr>
          <w:u w:val="single"/>
        </w:rPr>
      </w:pPr>
    </w:p>
    <w:p w14:paraId="144248F0" w14:textId="6818621E" w:rsidR="003E5C6F" w:rsidRDefault="003E5C6F" w:rsidP="003E5C6F">
      <w:pPr>
        <w:pStyle w:val="Paragraphedeliste"/>
        <w:numPr>
          <w:ilvl w:val="0"/>
          <w:numId w:val="14"/>
        </w:numPr>
        <w:jc w:val="both"/>
      </w:pPr>
      <w:r>
        <w:t>Cf PowerPoint.</w:t>
      </w:r>
    </w:p>
    <w:p w14:paraId="4674BA27" w14:textId="190AE984" w:rsidR="003E5C6F" w:rsidRDefault="00391C18" w:rsidP="003E5C6F">
      <w:pPr>
        <w:pStyle w:val="Paragraphedeliste"/>
        <w:numPr>
          <w:ilvl w:val="0"/>
          <w:numId w:val="14"/>
        </w:numPr>
        <w:jc w:val="both"/>
      </w:pPr>
      <w:r>
        <w:t>Difficile à résumer, pharmacodynamie, cinétique et interactions complexes.</w:t>
      </w:r>
    </w:p>
    <w:p w14:paraId="5987EDB0" w14:textId="19724046" w:rsidR="00391C18" w:rsidRDefault="00391C18" w:rsidP="003E5C6F">
      <w:pPr>
        <w:pStyle w:val="Paragraphedeliste"/>
        <w:numPr>
          <w:ilvl w:val="0"/>
          <w:numId w:val="14"/>
        </w:numPr>
        <w:jc w:val="both"/>
      </w:pPr>
      <w:r>
        <w:t>Nouvelles recommandations de la société européenne</w:t>
      </w:r>
      <w:r w:rsidR="00847E64">
        <w:t xml:space="preserve"> de</w:t>
      </w:r>
      <w:r>
        <w:t xml:space="preserve"> cardio</w:t>
      </w:r>
      <w:r w:rsidR="00847E64">
        <w:t>logie</w:t>
      </w:r>
      <w:r>
        <w:t xml:space="preserve"> pour l’indication et la gestion de ces molécules. Pas de consensus clair par rapport à la SFAR. Pour faire simple un arrêt de 24-48h ne semble pas entraîner de déséquilibre majeur d’un patient stab</w:t>
      </w:r>
      <w:r w:rsidR="00847E64">
        <w:t>ilisé</w:t>
      </w:r>
      <w:r>
        <w:t xml:space="preserve">. Implication </w:t>
      </w:r>
      <w:proofErr w:type="spellStart"/>
      <w:r>
        <w:t>anesth</w:t>
      </w:r>
      <w:proofErr w:type="spellEnd"/>
      <w:r>
        <w:t xml:space="preserve"> surtout sur chirurgies intermédiaires et majeures.</w:t>
      </w:r>
    </w:p>
    <w:p w14:paraId="3A2AF808" w14:textId="77777777" w:rsidR="003E5C6F" w:rsidRPr="003E5C6F" w:rsidRDefault="003E5C6F" w:rsidP="003E5C6F">
      <w:pPr>
        <w:pStyle w:val="Paragraphedeliste"/>
        <w:ind w:left="1187"/>
        <w:jc w:val="both"/>
      </w:pPr>
    </w:p>
    <w:p w14:paraId="61DB94A5" w14:textId="20F244DB" w:rsidR="00A434A5" w:rsidRDefault="00A434A5" w:rsidP="001C178F">
      <w:pPr>
        <w:pStyle w:val="Paragraphedeliste"/>
        <w:numPr>
          <w:ilvl w:val="0"/>
          <w:numId w:val="2"/>
        </w:numPr>
        <w:jc w:val="both"/>
        <w:rPr>
          <w:u w:val="single"/>
        </w:rPr>
      </w:pPr>
      <w:r>
        <w:rPr>
          <w:u w:val="single"/>
        </w:rPr>
        <w:t xml:space="preserve">D/ </w:t>
      </w:r>
      <w:proofErr w:type="spellStart"/>
      <w:r>
        <w:rPr>
          <w:u w:val="single"/>
        </w:rPr>
        <w:t>Acido-cetose</w:t>
      </w:r>
      <w:proofErr w:type="spellEnd"/>
      <w:r>
        <w:rPr>
          <w:u w:val="single"/>
        </w:rPr>
        <w:t xml:space="preserve"> </w:t>
      </w:r>
      <w:proofErr w:type="spellStart"/>
      <w:r>
        <w:rPr>
          <w:u w:val="single"/>
        </w:rPr>
        <w:t>euglycémique</w:t>
      </w:r>
      <w:proofErr w:type="spellEnd"/>
      <w:r w:rsidR="003E5C6F">
        <w:rPr>
          <w:u w:val="single"/>
        </w:rPr>
        <w:t xml:space="preserve"> (Dr </w:t>
      </w:r>
      <w:proofErr w:type="spellStart"/>
      <w:r w:rsidR="003E5C6F">
        <w:rPr>
          <w:u w:val="single"/>
        </w:rPr>
        <w:t>Suparschi</w:t>
      </w:r>
      <w:proofErr w:type="spellEnd"/>
      <w:r w:rsidR="003E5C6F">
        <w:rPr>
          <w:u w:val="single"/>
        </w:rPr>
        <w:t>) :</w:t>
      </w:r>
    </w:p>
    <w:p w14:paraId="36B1D28D" w14:textId="77777777" w:rsidR="003E5C6F" w:rsidRDefault="003E5C6F" w:rsidP="003E5C6F">
      <w:pPr>
        <w:pStyle w:val="Paragraphedeliste"/>
        <w:jc w:val="both"/>
        <w:rPr>
          <w:u w:val="single"/>
        </w:rPr>
      </w:pPr>
    </w:p>
    <w:p w14:paraId="506F1A7F" w14:textId="77777777" w:rsidR="003E5C6F" w:rsidRDefault="003E5C6F" w:rsidP="003E5C6F">
      <w:pPr>
        <w:pStyle w:val="Paragraphedeliste"/>
        <w:numPr>
          <w:ilvl w:val="0"/>
          <w:numId w:val="14"/>
        </w:numPr>
        <w:jc w:val="both"/>
      </w:pPr>
      <w:r>
        <w:t>Cf PowerPoint.</w:t>
      </w:r>
    </w:p>
    <w:p w14:paraId="1A47B68E" w14:textId="6F61E9E0" w:rsidR="003E5C6F" w:rsidRDefault="003E5C6F" w:rsidP="001C178F">
      <w:pPr>
        <w:pStyle w:val="Paragraphedeliste"/>
        <w:numPr>
          <w:ilvl w:val="0"/>
          <w:numId w:val="14"/>
        </w:numPr>
        <w:jc w:val="both"/>
      </w:pPr>
      <w:r>
        <w:t>D</w:t>
      </w:r>
      <w:r w:rsidR="00CA4E78">
        <w:t xml:space="preserve">ue aux antidiabétiques iSGLT2, y penser devant signes d’acidose sans hyperglycémie majeure ni cétonurie (se baser sur la cétonémie). Attention </w:t>
      </w:r>
      <w:proofErr w:type="gramStart"/>
      <w:r w:rsidR="00CA4E78">
        <w:t>à la gestion péri</w:t>
      </w:r>
      <w:proofErr w:type="gramEnd"/>
      <w:r w:rsidR="00CA4E78">
        <w:t xml:space="preserve"> opératoire, également dans les chirurgies intermédiaires à majeure.</w:t>
      </w:r>
    </w:p>
    <w:p w14:paraId="02E3F360" w14:textId="00EF669E" w:rsidR="00EA503D" w:rsidRDefault="00316BA9" w:rsidP="001C178F">
      <w:pPr>
        <w:jc w:val="both"/>
      </w:pPr>
      <w:r>
        <w:rPr>
          <w:noProof/>
          <w:sz w:val="48"/>
          <w:szCs w:val="48"/>
          <w:u w:val="single"/>
        </w:rPr>
        <w:lastRenderedPageBreak/>
        <mc:AlternateContent>
          <mc:Choice Requires="wps">
            <w:drawing>
              <wp:anchor distT="0" distB="0" distL="114300" distR="114300" simplePos="0" relativeHeight="251658239" behindDoc="0" locked="0" layoutInCell="1" allowOverlap="1" wp14:anchorId="5BF5EC98" wp14:editId="5FDD6CA6">
                <wp:simplePos x="0" y="0"/>
                <wp:positionH relativeFrom="margin">
                  <wp:posOffset>-188595</wp:posOffset>
                </wp:positionH>
                <wp:positionV relativeFrom="paragraph">
                  <wp:posOffset>110278</wp:posOffset>
                </wp:positionV>
                <wp:extent cx="2531533" cy="495300"/>
                <wp:effectExtent l="0" t="0" r="8890" b="12700"/>
                <wp:wrapNone/>
                <wp:docPr id="3" name="Rectangle 3"/>
                <wp:cNvGraphicFramePr/>
                <a:graphic xmlns:a="http://schemas.openxmlformats.org/drawingml/2006/main">
                  <a:graphicData uri="http://schemas.microsoft.com/office/word/2010/wordprocessingShape">
                    <wps:wsp>
                      <wps:cNvSpPr/>
                      <wps:spPr>
                        <a:xfrm>
                          <a:off x="0" y="0"/>
                          <a:ext cx="2531533" cy="495300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chemeClr val="tx1"/>
                          </a:solidFill>
                        </a:ln>
                      </wps:spPr>
                      <wps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wps:style>
                      <wps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wps:bodyPr>
                    </wps:wsp>
                  </a:graphicData>
                </a:graphic>
                <wp14:sizeRelH relativeFrom="margin">
                  <wp14:pctWidth>0</wp14:pctWidth>
                </wp14:sizeRelH>
              </wp:anchor>
            </w:drawing>
          </mc:Choice>
          <mc:Fallback>
            <w:pict>
              <v:rect w14:anchorId="1FEFE2BC" id="Rectangle 3" o:spid="_x0000_s1026" style="position:absolute;margin-left:-14.85pt;margin-top:8.7pt;width:199.35pt;height:39pt;z-index:251658239;visibility:visible;mso-wrap-style:square;mso-width-percent:0;mso-wrap-distance-left:9pt;mso-wrap-distance-top:0;mso-wrap-distance-right:9pt;mso-wrap-distance-bottom:0;mso-position-horizontal:absolute;mso-position-horizontal-relative:margin;mso-position-vertical:absolute;mso-position-vertical-relative:text;mso-width-percent:0;mso-width-relative:margin;v-text-anchor:middle" o:gfxdata="UEsDBBQABgAIAAAAIQC2gziS/gAAAOEBAAATAAAAW0NvbnRlbnRfVHlwZXNdLnhtbJSRQU7DMBBF&#13;&#10;90jcwfIWJU67QAgl6YK0S0CoHGBkTxKLZGx5TGhvj5O2G0SRWNoz/78nu9wcxkFMGNg6quQqL6RA&#13;&#10;0s5Y6ir5vt9lD1JwBDIwOMJKHpHlpr69KfdHjyxSmriSfYz+USnWPY7AufNIadK6MEJMx9ApD/oD&#13;&#10;OlTrorhX2lFEilmcO2RdNtjC5xDF9pCuTyYBB5bi6bQ4syoJ3g9WQ0ymaiLzg5KdCXlKLjvcW893&#13;&#10;SUOqXwnz5DrgnHtJTxOsQfEKIT7DmDSUCaxw7Rqn8787ZsmRM9e2VmPeBN4uqYvTtW7jvijg9N/y&#13;&#10;JsXecLq0q+WD6m8AAAD//wMAUEsDBBQABgAIAAAAIQA4/SH/1gAAAJQBAAALAAAAX3JlbHMvLnJl&#13;&#10;bHOkkMFqwzAMhu+DvYPRfXGawxijTi+j0GvpHsDYimMaW0Yy2fr2M4PBMnrbUb/Q94l/f/hMi1qR&#13;&#10;JVI2sOt6UJgd+ZiDgffL8ekFlFSbvV0oo4EbChzGx4f9GRdb25HMsYhqlCwG5lrLq9biZkxWOiqY&#13;&#10;22YiTra2kYMu1l1tQD30/bPm3wwYN0x18gb45AdQl1tp5j/sFB2T0FQ7R0nTNEV3j6o9feQzro1i&#13;&#10;OWA14Fm+Q8a1a8+Bvu/d/dMb2JY5uiPbhG/ktn4cqGU/er3pcvwCAAD//wMAUEsDBBQABgAIAAAA&#13;&#10;IQAwdYH/bAIAADcFAAAOAAAAZHJzL2Uyb0RvYy54bWysVEtv2zAMvg/YfxB0Xx3n0a1BnSJo0WFA&#13;&#10;0QZth55VWWqEyaJGKXGyXz9KcZysy2nYxRZF8uProy6vNo1la4XBgKt4eTbgTDkJtXFvFf/+fPvp&#13;&#10;C2chClcLC05VfKsCv5p9/HDZ+qkawhJsrZARiAvT1ld8GaOfFkWQS9WIcAZeOVJqwEZEEvGtqFG0&#13;&#10;hN7YYjgYnBctYO0RpAqBbm92Sj7L+ForGR+0DioyW3HKLeYv5u9r+hazSzF9Q+GXRnZpiH/IohHG&#13;&#10;UdAe6kZEwVZo/oJqjEQIoOOZhKYArY1UuQaqphy8q+ZpKbzKtVBzgu/bFP4frLxfP/kFUhtaH6aB&#13;&#10;jqmKjcYm/Sk/tsnN2vbNUpvIJF0OJ6NyMhpxJkk3vpiMBrmbxcHbY4hfFTQsHSqONIzcI7G+C5Ei&#13;&#10;kuneJAVzcGuszQOxLl0EsKZOd1lIjFDXFtla0CzjpkyzI4gjK5KSZ3EoJZ/i1qoEYd2j0szUKfmc&#13;&#10;SGbZAVNIqVw873CzdXLTlEHvWJ5ytHGfTGeb3FRmX+84OOX4Z8TeI0cFF3vnxjjAUwD1jz7yzn5f&#13;&#10;/a7mVP4r1NsFMoQd94OXt4bmcSdCXAgkstNa0ALHB/poC23FoTtxtgT8deo+2RMHSctZS8tT8fBz&#13;&#10;JVBxZr85YudFOR6nbcvCePJ5SAIea16PNW7VXAPNtKSnwst8TPbR7o8aoXmhPZ+nqKQSTlLsisuI&#13;&#10;e+E67paaXgqp5vNsRhvmRbxzT14m8NTVxLfnzYtA35EyEp3vYb9oYvqOmzvb5OlgvoqgTSbuoa9d&#13;&#10;v2k7Mxm7lySt/7GcrQ7v3ew3AAAA//8DAFBLAwQUAAYACAAAACEAQOIN+uYAAAAOAQAADwAAAGRy&#13;&#10;cy9kb3ducmV2LnhtbEyPQU/DMAyF70j8h8hIXKYt3Rgb7ZpOiAm0A0JiwIGb25imrEmqJtvKv585&#13;&#10;wcWS9Z6f35evB9uKI/Wh8U7BdJKAIFd53bhawfvb4/gORIjoNLbekYIfCrAuLi9yzLQ/uVc67mIt&#13;&#10;OMSFDBWYGLtMylAZshgmviPH2pfvLUZe+1rqHk8cbls5S5KFtNg4/mCwowdD1X53sAo+t0Osv6dP&#13;&#10;8XmPo4/R1pTVy6ZU6vpq2Kx43K9ARBri3wX8MnB/KLhY6Q9OB9EqGM/SJVtZWM5BsOFmkTJhqSC9&#13;&#10;nYMscvkfozgDAAD//wMAUEsBAi0AFAAGAAgAAAAhALaDOJL+AAAA4QEAABMAAAAAAAAAAAAAAAAA&#13;&#10;AAAAAFtDb250ZW50X1R5cGVzXS54bWxQSwECLQAUAAYACAAAACEAOP0h/9YAAACUAQAACwAAAAAA&#13;&#10;AAAAAAAAAAAvAQAAX3JlbHMvLnJlbHNQSwECLQAUAAYACAAAACEAMHWB/2wCAAA3BQAADgAAAAAA&#13;&#10;AAAAAAAAAAAuAgAAZHJzL2Uyb0RvYy54bWxQSwECLQAUAAYACAAAACEAQOIN+uYAAAAOAQAADwAA&#13;&#10;AAAAAAAAAAAAAADGBAAAZHJzL2Rvd25yZXYueG1sUEsFBgAAAAAEAAQA8wAAANkFAAAAAA==&#13;&#10;" filled="f" strokecolor="black [3213]" strokeweight="1pt">
                <w10:wrap anchorx="margin"/>
              </v:rect>
            </w:pict>
          </mc:Fallback>
        </mc:AlternateContent>
      </w:r>
    </w:p>
    <w:p w14:paraId="3E67B421" w14:textId="75222286" w:rsidR="00A434A5" w:rsidRDefault="00EA503D" w:rsidP="001C178F">
      <w:pPr>
        <w:jc w:val="both"/>
        <w:rPr>
          <w:sz w:val="36"/>
          <w:szCs w:val="36"/>
        </w:rPr>
      </w:pPr>
      <w:r w:rsidRPr="00F5742B">
        <w:rPr>
          <w:sz w:val="36"/>
          <w:szCs w:val="36"/>
        </w:rPr>
        <w:t>II/</w:t>
      </w:r>
      <w:r w:rsidR="00A434A5">
        <w:rPr>
          <w:sz w:val="36"/>
          <w:szCs w:val="36"/>
        </w:rPr>
        <w:t xml:space="preserve"> Discussions diverses</w:t>
      </w:r>
      <w:r w:rsidRPr="00F5742B">
        <w:rPr>
          <w:sz w:val="36"/>
          <w:szCs w:val="36"/>
        </w:rPr>
        <w:t xml:space="preserve"> </w:t>
      </w:r>
    </w:p>
    <w:p w14:paraId="25453B57" w14:textId="77777777" w:rsidR="003E5C6F" w:rsidRDefault="003E5C6F" w:rsidP="001C178F">
      <w:pPr>
        <w:jc w:val="both"/>
        <w:rPr>
          <w:sz w:val="36"/>
          <w:szCs w:val="36"/>
        </w:rPr>
      </w:pPr>
    </w:p>
    <w:p w14:paraId="35158046" w14:textId="6503C906" w:rsidR="00A434A5" w:rsidRDefault="00A434A5" w:rsidP="001C178F">
      <w:pPr>
        <w:jc w:val="both"/>
        <w:rPr>
          <w:sz w:val="36"/>
          <w:szCs w:val="36"/>
        </w:rPr>
      </w:pPr>
    </w:p>
    <w:p w14:paraId="49DD550C" w14:textId="57D7D945" w:rsidR="00A434A5" w:rsidRDefault="00A434A5" w:rsidP="00A434A5">
      <w:pPr>
        <w:pStyle w:val="Paragraphedeliste"/>
        <w:numPr>
          <w:ilvl w:val="0"/>
          <w:numId w:val="6"/>
        </w:numPr>
        <w:jc w:val="both"/>
      </w:pPr>
      <w:r>
        <w:t>A/ Site internet PHILEAS</w:t>
      </w:r>
      <w:r w:rsidR="003E5C6F">
        <w:t> :</w:t>
      </w:r>
    </w:p>
    <w:p w14:paraId="5F976982" w14:textId="77777777" w:rsidR="003E5C6F" w:rsidRDefault="003E5C6F" w:rsidP="003E5C6F">
      <w:pPr>
        <w:pStyle w:val="Paragraphedeliste"/>
        <w:jc w:val="both"/>
      </w:pPr>
    </w:p>
    <w:p w14:paraId="4B13CF9E" w14:textId="77067F4A" w:rsidR="003E5C6F" w:rsidRDefault="003E5C6F" w:rsidP="003E5C6F">
      <w:pPr>
        <w:pStyle w:val="Paragraphedeliste"/>
        <w:numPr>
          <w:ilvl w:val="0"/>
          <w:numId w:val="14"/>
        </w:numPr>
        <w:jc w:val="both"/>
      </w:pPr>
      <w:r>
        <w:t>Présentation de l’espace pro</w:t>
      </w:r>
      <w:r>
        <w:t>.</w:t>
      </w:r>
    </w:p>
    <w:p w14:paraId="72CC6D93" w14:textId="73C96D19" w:rsidR="003E5C6F" w:rsidRDefault="003E5C6F" w:rsidP="003E5C6F">
      <w:pPr>
        <w:pStyle w:val="Paragraphedeliste"/>
        <w:numPr>
          <w:ilvl w:val="0"/>
          <w:numId w:val="14"/>
        </w:numPr>
        <w:jc w:val="both"/>
      </w:pPr>
      <w:r>
        <w:t>Les associés vont recevoir un nouveau mail de réinitialisation de connexion.</w:t>
      </w:r>
    </w:p>
    <w:p w14:paraId="5EA53493" w14:textId="35185CE2" w:rsidR="003E5C6F" w:rsidRDefault="00CA4E78" w:rsidP="003E5C6F">
      <w:pPr>
        <w:pStyle w:val="Paragraphedeliste"/>
        <w:numPr>
          <w:ilvl w:val="0"/>
          <w:numId w:val="14"/>
        </w:numPr>
        <w:jc w:val="both"/>
      </w:pPr>
      <w:r>
        <w:t>Tuto à venir pour la mise en ligne par chacun du contenu.</w:t>
      </w:r>
    </w:p>
    <w:p w14:paraId="22C2D4E8" w14:textId="1CF49345" w:rsidR="003E5C6F" w:rsidRDefault="003E5C6F" w:rsidP="003E5C6F">
      <w:pPr>
        <w:jc w:val="both"/>
      </w:pPr>
    </w:p>
    <w:p w14:paraId="5C4C0795" w14:textId="1D41B06C" w:rsidR="003E5C6F" w:rsidRDefault="00A434A5" w:rsidP="00A434A5">
      <w:pPr>
        <w:pStyle w:val="Paragraphedeliste"/>
        <w:numPr>
          <w:ilvl w:val="0"/>
          <w:numId w:val="6"/>
        </w:numPr>
        <w:jc w:val="both"/>
      </w:pPr>
      <w:r>
        <w:t xml:space="preserve">B/ Futurs réunion avec </w:t>
      </w:r>
      <w:r w:rsidR="003E5C6F">
        <w:t>chirurgiens :</w:t>
      </w:r>
    </w:p>
    <w:p w14:paraId="041EB5C4" w14:textId="77777777" w:rsidR="003E5C6F" w:rsidRDefault="003E5C6F" w:rsidP="003E5C6F">
      <w:pPr>
        <w:pStyle w:val="Paragraphedeliste"/>
        <w:jc w:val="both"/>
      </w:pPr>
    </w:p>
    <w:p w14:paraId="734BF483" w14:textId="46BC51B0" w:rsidR="003E5C6F" w:rsidRDefault="00A434A5" w:rsidP="003E5C6F">
      <w:pPr>
        <w:pStyle w:val="Paragraphedeliste"/>
        <w:numPr>
          <w:ilvl w:val="0"/>
          <w:numId w:val="14"/>
        </w:numPr>
        <w:jc w:val="both"/>
      </w:pPr>
      <w:r>
        <w:t>Ophtalmo</w:t>
      </w:r>
      <w:r w:rsidR="003E5C6F">
        <w:t xml:space="preserve"> : </w:t>
      </w:r>
      <w:r w:rsidR="005268A2">
        <w:t>retour à faire à la réunion du 16/11/23, appel J+1 dépasse seuil de 13% d’insatisfaction, majoritairement sur problématique chirurgicale.</w:t>
      </w:r>
    </w:p>
    <w:p w14:paraId="4CC523BD" w14:textId="77777777" w:rsidR="005268A2" w:rsidRDefault="005268A2" w:rsidP="005268A2">
      <w:pPr>
        <w:pStyle w:val="Paragraphedeliste"/>
        <w:ind w:left="1187"/>
        <w:jc w:val="both"/>
      </w:pPr>
    </w:p>
    <w:p w14:paraId="57CE7C35" w14:textId="0BD18EF7" w:rsidR="003E5C6F" w:rsidRDefault="00A434A5" w:rsidP="003E5C6F">
      <w:pPr>
        <w:pStyle w:val="Paragraphedeliste"/>
        <w:numPr>
          <w:ilvl w:val="0"/>
          <w:numId w:val="14"/>
        </w:numPr>
        <w:jc w:val="both"/>
      </w:pPr>
      <w:r>
        <w:t>Ortho</w:t>
      </w:r>
      <w:r w:rsidR="003E5C6F">
        <w:t> :</w:t>
      </w:r>
      <w:r w:rsidR="005268A2">
        <w:t xml:space="preserve"> </w:t>
      </w:r>
      <w:r w:rsidR="00CA4E78">
        <w:t xml:space="preserve">positionnement ferme sur les demandes de gestion du péri opératoire </w:t>
      </w:r>
      <w:r w:rsidR="00847E64">
        <w:t>(notamment mail</w:t>
      </w:r>
      <w:r w:rsidR="00CA4E78">
        <w:t xml:space="preserve"> </w:t>
      </w:r>
      <w:r w:rsidR="00847E64">
        <w:t>du</w:t>
      </w:r>
      <w:r w:rsidR="00CA4E78">
        <w:t xml:space="preserve"> Dr De Keating</w:t>
      </w:r>
      <w:r w:rsidR="00847E64">
        <w:t xml:space="preserve">) : chaque anesthésiste est responsable de </w:t>
      </w:r>
      <w:proofErr w:type="gramStart"/>
      <w:r w:rsidR="00847E64">
        <w:t>sa gestion péri</w:t>
      </w:r>
      <w:proofErr w:type="gramEnd"/>
      <w:r w:rsidR="00847E64">
        <w:t xml:space="preserve"> opératoire et de l’ALR qu’il réalise, si le chirurgien n’est pas satisfait, il s’occupe lui-même de ces problématiques</w:t>
      </w:r>
      <w:r w:rsidR="00CA4E78">
        <w:t>.</w:t>
      </w:r>
    </w:p>
    <w:p w14:paraId="0F1BC154" w14:textId="77777777" w:rsidR="00CA4E78" w:rsidRDefault="00CA4E78" w:rsidP="00CA4E78">
      <w:pPr>
        <w:jc w:val="both"/>
      </w:pPr>
    </w:p>
    <w:p w14:paraId="1D51F396" w14:textId="1E5E63E8" w:rsidR="00A434A5" w:rsidRDefault="00B529E8" w:rsidP="00847E64">
      <w:pPr>
        <w:pStyle w:val="Paragraphedeliste"/>
        <w:numPr>
          <w:ilvl w:val="0"/>
          <w:numId w:val="14"/>
        </w:numPr>
        <w:jc w:val="both"/>
      </w:pPr>
      <w:r>
        <w:t>Plasticiens</w:t>
      </w:r>
      <w:r w:rsidR="003E5C6F">
        <w:t xml:space="preserve"> : </w:t>
      </w:r>
      <w:r w:rsidR="00CA4E78">
        <w:t xml:space="preserve">invitation à la réunion PHILEAS de janvier 2024 pour </w:t>
      </w:r>
      <w:r w:rsidR="00847E64">
        <w:t>discuter de</w:t>
      </w:r>
      <w:r w:rsidR="00CA4E78">
        <w:t xml:space="preserve"> certains sujets de tension : DP</w:t>
      </w:r>
      <w:r w:rsidR="00847E64">
        <w:t>, ALR, gestion du personnel IADE dans les salles.</w:t>
      </w:r>
    </w:p>
    <w:p w14:paraId="6921639C" w14:textId="77777777" w:rsidR="003E5C6F" w:rsidRDefault="003E5C6F" w:rsidP="003E5C6F">
      <w:pPr>
        <w:pStyle w:val="Paragraphedeliste"/>
        <w:ind w:left="1187"/>
        <w:jc w:val="both"/>
      </w:pPr>
    </w:p>
    <w:p w14:paraId="1E4FBC84" w14:textId="53EE51FB" w:rsidR="00CA4E78" w:rsidRDefault="00A434A5" w:rsidP="00CA4E78">
      <w:pPr>
        <w:pStyle w:val="Paragraphedeliste"/>
        <w:numPr>
          <w:ilvl w:val="0"/>
          <w:numId w:val="6"/>
        </w:numPr>
        <w:jc w:val="both"/>
      </w:pPr>
      <w:r>
        <w:t>C / Formation IADES</w:t>
      </w:r>
      <w:r w:rsidR="00CA4E78">
        <w:t> : rappel nécessité de formation sur jour SFAR.</w:t>
      </w:r>
    </w:p>
    <w:p w14:paraId="249F8919" w14:textId="77777777" w:rsidR="00CA4E78" w:rsidRDefault="00CA4E78" w:rsidP="00CA4E78">
      <w:pPr>
        <w:pStyle w:val="Paragraphedeliste"/>
        <w:jc w:val="both"/>
      </w:pPr>
    </w:p>
    <w:p w14:paraId="429B38F8" w14:textId="5756A38A" w:rsidR="00CA4E78" w:rsidRDefault="00CA4E78" w:rsidP="00CA4E78">
      <w:pPr>
        <w:pStyle w:val="Paragraphedeliste"/>
        <w:numPr>
          <w:ilvl w:val="0"/>
          <w:numId w:val="6"/>
        </w:numPr>
        <w:jc w:val="both"/>
      </w:pPr>
      <w:r>
        <w:t>D/ Ambulatoire : score de sortie réalisés</w:t>
      </w:r>
      <w:r w:rsidR="00847E64">
        <w:t xml:space="preserve"> trop précocement. Sensibilisation aux IDE sur le respect des règles. Score à réaliser</w:t>
      </w:r>
      <w:r>
        <w:t xml:space="preserve"> 30 minutes avant l’heure de sortie prévisible. MAR responsable de cet horaire, à bien noter sur le triptyque prévu (et pas </w:t>
      </w:r>
      <w:r w:rsidR="00847E64">
        <w:t>sous la forme</w:t>
      </w:r>
      <w:r>
        <w:t xml:space="preserve"> </w:t>
      </w:r>
      <w:proofErr w:type="spellStart"/>
      <w:r>
        <w:t>H+</w:t>
      </w:r>
      <w:r w:rsidR="00847E64">
        <w:t>x</w:t>
      </w:r>
      <w:proofErr w:type="spellEnd"/>
      <w:r>
        <w:t>)</w:t>
      </w:r>
      <w:r w:rsidR="00847E64">
        <w:t>.</w:t>
      </w:r>
    </w:p>
    <w:p w14:paraId="438B97E6" w14:textId="77777777" w:rsidR="00CA4E78" w:rsidRDefault="00CA4E78" w:rsidP="00CA4E78">
      <w:pPr>
        <w:pStyle w:val="Paragraphedeliste"/>
        <w:jc w:val="both"/>
      </w:pPr>
    </w:p>
    <w:p w14:paraId="3BF9A068" w14:textId="7AD87DE6" w:rsidR="00B529E8" w:rsidRDefault="00CA4E78" w:rsidP="00A434A5">
      <w:pPr>
        <w:pStyle w:val="Paragraphedeliste"/>
        <w:numPr>
          <w:ilvl w:val="0"/>
          <w:numId w:val="6"/>
        </w:numPr>
        <w:jc w:val="both"/>
      </w:pPr>
      <w:r>
        <w:t>E</w:t>
      </w:r>
      <w:r w:rsidR="00B529E8">
        <w:t xml:space="preserve">/ </w:t>
      </w:r>
      <w:r>
        <w:t>Pédiatrie : étant donné les nouvelles recommandations (</w:t>
      </w:r>
      <w:proofErr w:type="spellStart"/>
      <w:r>
        <w:t>cf</w:t>
      </w:r>
      <w:proofErr w:type="spellEnd"/>
      <w:r>
        <w:t xml:space="preserve"> réunion précédente) et leurs difficultés à être mises en place dans les structures privée de Nantes métropole, il faudra sûrement s’attendre à une majoration de cette activité à Jules Verne. A Voir la réalité de </w:t>
      </w:r>
      <w:r w:rsidR="00847E64">
        <w:t xml:space="preserve">cet arrêt d’activité dans ces structures et </w:t>
      </w:r>
      <w:r>
        <w:t xml:space="preserve">l’impact sur l’organisation de PHILEAS. </w:t>
      </w:r>
    </w:p>
    <w:p w14:paraId="5E7BEDC8" w14:textId="77777777" w:rsidR="00CA4E78" w:rsidRDefault="00CA4E78" w:rsidP="00CA4E78">
      <w:pPr>
        <w:jc w:val="both"/>
      </w:pPr>
    </w:p>
    <w:p w14:paraId="0E1CB57D" w14:textId="278B2EA1" w:rsidR="00B529E8" w:rsidRDefault="00CA4E78" w:rsidP="00A434A5">
      <w:pPr>
        <w:pStyle w:val="Paragraphedeliste"/>
        <w:numPr>
          <w:ilvl w:val="0"/>
          <w:numId w:val="6"/>
        </w:numPr>
        <w:jc w:val="both"/>
      </w:pPr>
      <w:r>
        <w:t>F</w:t>
      </w:r>
      <w:r w:rsidR="00B529E8">
        <w:t xml:space="preserve">/ </w:t>
      </w:r>
      <w:r>
        <w:t xml:space="preserve">Patient ne parlant pas Français en </w:t>
      </w:r>
      <w:proofErr w:type="spellStart"/>
      <w:r>
        <w:t>cs</w:t>
      </w:r>
      <w:proofErr w:type="spellEnd"/>
      <w:r>
        <w:t> : consensus pour dire report de la consultation avec interprète. Dans l’idéal, situation à gérer dès l’accueil par secrétaire.</w:t>
      </w:r>
    </w:p>
    <w:p w14:paraId="2DEF6CE3" w14:textId="77777777" w:rsidR="00B529E8" w:rsidRDefault="00B529E8" w:rsidP="00464AFA">
      <w:pPr>
        <w:pStyle w:val="Paragraphedeliste"/>
        <w:jc w:val="both"/>
      </w:pPr>
    </w:p>
    <w:p w14:paraId="6FB7BC10" w14:textId="77777777" w:rsidR="003F4406" w:rsidRDefault="003F4406" w:rsidP="001C178F">
      <w:pPr>
        <w:jc w:val="both"/>
        <w:rPr>
          <w:sz w:val="36"/>
          <w:szCs w:val="36"/>
          <w:u w:val="single"/>
        </w:rPr>
      </w:pPr>
    </w:p>
    <w:p w14:paraId="58EE2FC5" w14:textId="1B68417D" w:rsidR="00E70EDD" w:rsidRPr="00E70EDD" w:rsidRDefault="00E70EDD" w:rsidP="00847E64">
      <w:pPr>
        <w:jc w:val="both"/>
      </w:pPr>
    </w:p>
    <w:p w14:paraId="6087A26F" w14:textId="4E6F6E37" w:rsidR="00EA503D" w:rsidRDefault="00EA503D" w:rsidP="001C178F">
      <w:pPr>
        <w:jc w:val="both"/>
        <w:rPr>
          <w:sz w:val="44"/>
          <w:szCs w:val="44"/>
          <w:u w:val="single"/>
        </w:rPr>
      </w:pPr>
    </w:p>
    <w:p w14:paraId="23E4116B" w14:textId="77777777" w:rsidR="00EA503D" w:rsidRPr="00EA503D" w:rsidRDefault="00EA503D" w:rsidP="00EA503D">
      <w:pPr>
        <w:rPr>
          <w:sz w:val="36"/>
          <w:szCs w:val="36"/>
          <w:u w:val="single"/>
        </w:rPr>
      </w:pPr>
    </w:p>
    <w:p w14:paraId="3485CA39" w14:textId="0BABCEB7" w:rsidR="00EA503D" w:rsidRDefault="00EA503D" w:rsidP="00EA503D">
      <w:pPr>
        <w:jc w:val="center"/>
        <w:rPr>
          <w:sz w:val="44"/>
          <w:szCs w:val="44"/>
        </w:rPr>
      </w:pPr>
    </w:p>
    <w:p w14:paraId="59260C6F" w14:textId="77777777" w:rsidR="00EA503D" w:rsidRPr="00EA503D" w:rsidRDefault="00EA503D" w:rsidP="00EA503D">
      <w:pPr>
        <w:rPr>
          <w:sz w:val="44"/>
          <w:szCs w:val="44"/>
        </w:rPr>
      </w:pPr>
    </w:p>
    <w:sectPr w:rsidR="00EA503D" w:rsidRPr="00EA503D">
      <w:pgSz w:w="11906" w:h="16838"/>
      <w:pgMar w:top="1417" w:right="1417" w:bottom="1417" w:left="1417" w:header="708" w:footer="708" w:gutter="0"/>
      <w:cols w:space="708"/>
      <w:docGrid w:linePitch="360"/>
    </w:sectPr>
  </w:body>
</w:document>
</file>

<file path=word/fontTable.xml><?xml version="1.0" encoding="utf-8"?>
<w:font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mc:Ignorable="w14 w15 w16se w16cid w16 w16cex w16sdtdh">
  <w:font w:name="Wingdings">
    <w:panose1 w:val="05000000000000000000"/>
    <w:charset w:val="4D"/>
    <w:family w:val="decorative"/>
    <w:pitch w:val="variable"/>
    <w:sig w:usb0="00000003" w:usb1="00000000" w:usb2="00000000" w:usb3="00000000" w:csb0="80000001" w:csb1="00000000"/>
  </w:font>
  <w:font w:name="Calibri">
    <w:panose1 w:val="020F0502020204030204"/>
    <w:charset w:val="00"/>
    <w:family w:val="swiss"/>
    <w:pitch w:val="variable"/>
    <w:sig w:usb0="E0002AFF" w:usb1="C000ACFF" w:usb2="00000009" w:usb3="00000000" w:csb0="000001FF" w:csb1="00000000"/>
  </w:font>
  <w:font w:name="Times New Roman">
    <w:panose1 w:val="02020603050405020304"/>
    <w:charset w:val="00"/>
    <w:family w:val="roman"/>
    <w:pitch w:val="variable"/>
    <w:sig w:usb0="E0002EFF" w:usb1="C000785B" w:usb2="00000009" w:usb3="00000000" w:csb0="000001FF" w:csb1="00000000"/>
  </w:font>
  <w:font w:name="Courier New">
    <w:panose1 w:val="02070309020205020404"/>
    <w:charset w:val="00"/>
    <w:family w:val="modern"/>
    <w:pitch w:val="fixed"/>
    <w:sig w:usb0="E0002AFF" w:usb1="C0007843" w:usb2="00000009" w:usb3="00000000" w:csb0="000001FF" w:csb1="00000000"/>
  </w:font>
  <w:font w:name="Symbol">
    <w:panose1 w:val="05050102010706020507"/>
    <w:charset w:val="02"/>
    <w:family w:val="decorative"/>
    <w:pitch w:val="variable"/>
    <w:sig w:usb0="00000003" w:usb1="10000000" w:usb2="00000000" w:usb3="00000000" w:csb0="80000001" w:csb1="00000000"/>
  </w:font>
  <w:font w:name="Calibri Light">
    <w:panose1 w:val="020F0302020204030204"/>
    <w:charset w:val="00"/>
    <w:family w:val="swiss"/>
    <w:pitch w:val="variable"/>
    <w:sig w:usb0="E0002AFF" w:usb1="C000247B" w:usb2="00000009" w:usb3="00000000" w:csb0="000001FF" w:csb1="00000000"/>
  </w:font>
</w:fonts>
</file>

<file path=word/numbering.xml><?xml version="1.0" encoding="utf-8"?>
<w:numberin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oel="http://schemas.microsoft.com/office/2019/extlst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16cid w16 w16cex w16sdtdh wp14">
  <w:abstractNum w:abstractNumId="0" w15:restartNumberingAfterBreak="0">
    <w:nsid w:val="0D4E264A"/>
    <w:multiLevelType w:val="hybridMultilevel"/>
    <w:tmpl w:val="632042E2"/>
    <w:lvl w:ilvl="0" w:tplc="E4CC1586">
      <w:numFmt w:val="bullet"/>
      <w:lvlText w:val=""/>
      <w:lvlJc w:val="left"/>
      <w:pPr>
        <w:ind w:left="1187" w:hanging="360"/>
      </w:pPr>
      <w:rPr>
        <w:rFonts w:ascii="Wingdings" w:eastAsiaTheme="minorHAnsi" w:hAnsi="Wingdings" w:cstheme="minorBidi" w:hint="default"/>
      </w:rPr>
    </w:lvl>
    <w:lvl w:ilvl="1" w:tplc="040C0003" w:tentative="1">
      <w:start w:val="1"/>
      <w:numFmt w:val="bullet"/>
      <w:lvlText w:val="o"/>
      <w:lvlJc w:val="left"/>
      <w:pPr>
        <w:ind w:left="1907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627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3347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4067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4787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507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6227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6947" w:hanging="360"/>
      </w:pPr>
      <w:rPr>
        <w:rFonts w:ascii="Wingdings" w:hAnsi="Wingdings" w:hint="default"/>
      </w:rPr>
    </w:lvl>
  </w:abstractNum>
  <w:abstractNum w:abstractNumId="1" w15:restartNumberingAfterBreak="0">
    <w:nsid w:val="12A57848"/>
    <w:multiLevelType w:val="hybridMultilevel"/>
    <w:tmpl w:val="7BF03118"/>
    <w:lvl w:ilvl="0" w:tplc="E4CC1586">
      <w:numFmt w:val="bullet"/>
      <w:lvlText w:val=""/>
      <w:lvlJc w:val="left"/>
      <w:pPr>
        <w:ind w:left="1440" w:hanging="360"/>
      </w:pPr>
      <w:rPr>
        <w:rFonts w:ascii="Wingdings" w:eastAsiaTheme="minorHAnsi" w:hAnsi="Wingdings" w:cstheme="minorBidi" w:hint="default"/>
      </w:rPr>
    </w:lvl>
    <w:lvl w:ilvl="1" w:tplc="040C0003" w:tentative="1">
      <w:start w:val="1"/>
      <w:numFmt w:val="bullet"/>
      <w:lvlText w:val="o"/>
      <w:lvlJc w:val="left"/>
      <w:pPr>
        <w:ind w:left="216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88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360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432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504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76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648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7200" w:hanging="360"/>
      </w:pPr>
      <w:rPr>
        <w:rFonts w:ascii="Wingdings" w:hAnsi="Wingdings" w:hint="default"/>
      </w:rPr>
    </w:lvl>
  </w:abstractNum>
  <w:abstractNum w:abstractNumId="2" w15:restartNumberingAfterBreak="0">
    <w:nsid w:val="13FC6232"/>
    <w:multiLevelType w:val="hybridMultilevel"/>
    <w:tmpl w:val="AB209812"/>
    <w:lvl w:ilvl="0" w:tplc="E4CC1586">
      <w:numFmt w:val="bullet"/>
      <w:lvlText w:val=""/>
      <w:lvlJc w:val="left"/>
      <w:pPr>
        <w:ind w:left="720" w:hanging="360"/>
      </w:pPr>
      <w:rPr>
        <w:rFonts w:ascii="Wingdings" w:eastAsiaTheme="minorHAnsi" w:hAnsi="Wingdings" w:cstheme="minorBidi" w:hint="default"/>
      </w:rPr>
    </w:lvl>
    <w:lvl w:ilvl="1" w:tplc="040C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3" w15:restartNumberingAfterBreak="0">
    <w:nsid w:val="15CB4E52"/>
    <w:multiLevelType w:val="hybridMultilevel"/>
    <w:tmpl w:val="E228D750"/>
    <w:lvl w:ilvl="0" w:tplc="040C0001">
      <w:start w:val="1"/>
      <w:numFmt w:val="bullet"/>
      <w:lvlText w:val=""/>
      <w:lvlJc w:val="left"/>
      <w:pPr>
        <w:ind w:left="720" w:hanging="360"/>
      </w:pPr>
      <w:rPr>
        <w:rFonts w:ascii="Symbol" w:hAnsi="Symbol" w:hint="default"/>
      </w:rPr>
    </w:lvl>
    <w:lvl w:ilvl="1" w:tplc="040C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4" w15:restartNumberingAfterBreak="0">
    <w:nsid w:val="1E3C1082"/>
    <w:multiLevelType w:val="hybridMultilevel"/>
    <w:tmpl w:val="DC12544A"/>
    <w:lvl w:ilvl="0" w:tplc="E4CC1586">
      <w:numFmt w:val="bullet"/>
      <w:lvlText w:val=""/>
      <w:lvlJc w:val="left"/>
      <w:pPr>
        <w:ind w:left="1440" w:hanging="360"/>
      </w:pPr>
      <w:rPr>
        <w:rFonts w:ascii="Wingdings" w:eastAsiaTheme="minorHAnsi" w:hAnsi="Wingdings" w:cstheme="minorBidi" w:hint="default"/>
      </w:rPr>
    </w:lvl>
    <w:lvl w:ilvl="1" w:tplc="040C0003" w:tentative="1">
      <w:start w:val="1"/>
      <w:numFmt w:val="bullet"/>
      <w:lvlText w:val="o"/>
      <w:lvlJc w:val="left"/>
      <w:pPr>
        <w:ind w:left="216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88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360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432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504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76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648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7200" w:hanging="360"/>
      </w:pPr>
      <w:rPr>
        <w:rFonts w:ascii="Wingdings" w:hAnsi="Wingdings" w:hint="default"/>
      </w:rPr>
    </w:lvl>
  </w:abstractNum>
  <w:abstractNum w:abstractNumId="5" w15:restartNumberingAfterBreak="0">
    <w:nsid w:val="1EBD015C"/>
    <w:multiLevelType w:val="hybridMultilevel"/>
    <w:tmpl w:val="A64E9AEE"/>
    <w:lvl w:ilvl="0" w:tplc="E4CC1586">
      <w:numFmt w:val="bullet"/>
      <w:lvlText w:val=""/>
      <w:lvlJc w:val="left"/>
      <w:pPr>
        <w:ind w:left="1440" w:hanging="360"/>
      </w:pPr>
      <w:rPr>
        <w:rFonts w:ascii="Wingdings" w:eastAsiaTheme="minorHAnsi" w:hAnsi="Wingdings" w:cstheme="minorBidi" w:hint="default"/>
      </w:rPr>
    </w:lvl>
    <w:lvl w:ilvl="1" w:tplc="040C0003" w:tentative="1">
      <w:start w:val="1"/>
      <w:numFmt w:val="bullet"/>
      <w:lvlText w:val="o"/>
      <w:lvlJc w:val="left"/>
      <w:pPr>
        <w:ind w:left="216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88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360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432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504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76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648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7200" w:hanging="360"/>
      </w:pPr>
      <w:rPr>
        <w:rFonts w:ascii="Wingdings" w:hAnsi="Wingdings" w:hint="default"/>
      </w:rPr>
    </w:lvl>
  </w:abstractNum>
  <w:abstractNum w:abstractNumId="6" w15:restartNumberingAfterBreak="0">
    <w:nsid w:val="25271148"/>
    <w:multiLevelType w:val="hybridMultilevel"/>
    <w:tmpl w:val="968E5106"/>
    <w:lvl w:ilvl="0" w:tplc="040C0001">
      <w:start w:val="1"/>
      <w:numFmt w:val="bullet"/>
      <w:lvlText w:val=""/>
      <w:lvlJc w:val="left"/>
      <w:pPr>
        <w:ind w:left="720" w:hanging="360"/>
      </w:pPr>
      <w:rPr>
        <w:rFonts w:ascii="Symbol" w:hAnsi="Symbol" w:hint="default"/>
      </w:rPr>
    </w:lvl>
    <w:lvl w:ilvl="1" w:tplc="040C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7" w15:restartNumberingAfterBreak="0">
    <w:nsid w:val="2F3C58BC"/>
    <w:multiLevelType w:val="hybridMultilevel"/>
    <w:tmpl w:val="EDF0B562"/>
    <w:lvl w:ilvl="0" w:tplc="CC64AEE8">
      <w:numFmt w:val="bullet"/>
      <w:lvlText w:val="-"/>
      <w:lvlJc w:val="left"/>
      <w:pPr>
        <w:ind w:left="1080" w:hanging="360"/>
      </w:pPr>
      <w:rPr>
        <w:rFonts w:ascii="Calibri" w:eastAsiaTheme="minorHAnsi" w:hAnsi="Calibri" w:cs="Calibri" w:hint="default"/>
        <w:u w:val="none"/>
      </w:rPr>
    </w:lvl>
    <w:lvl w:ilvl="1" w:tplc="040C0003" w:tentative="1">
      <w:start w:val="1"/>
      <w:numFmt w:val="bullet"/>
      <w:lvlText w:val="o"/>
      <w:lvlJc w:val="left"/>
      <w:pPr>
        <w:ind w:left="180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52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324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396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468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40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612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6840" w:hanging="360"/>
      </w:pPr>
      <w:rPr>
        <w:rFonts w:ascii="Wingdings" w:hAnsi="Wingdings" w:hint="default"/>
      </w:rPr>
    </w:lvl>
  </w:abstractNum>
  <w:abstractNum w:abstractNumId="8" w15:restartNumberingAfterBreak="0">
    <w:nsid w:val="31164F8C"/>
    <w:multiLevelType w:val="hybridMultilevel"/>
    <w:tmpl w:val="9AA4F3E4"/>
    <w:lvl w:ilvl="0" w:tplc="CC64AEE8">
      <w:numFmt w:val="bullet"/>
      <w:lvlText w:val="-"/>
      <w:lvlJc w:val="left"/>
      <w:pPr>
        <w:ind w:left="1080" w:hanging="360"/>
      </w:pPr>
      <w:rPr>
        <w:rFonts w:ascii="Calibri" w:eastAsiaTheme="minorHAnsi" w:hAnsi="Calibri" w:cs="Calibri" w:hint="default"/>
        <w:u w:val="none"/>
      </w:rPr>
    </w:lvl>
    <w:lvl w:ilvl="1" w:tplc="040C0003" w:tentative="1">
      <w:start w:val="1"/>
      <w:numFmt w:val="bullet"/>
      <w:lvlText w:val="o"/>
      <w:lvlJc w:val="left"/>
      <w:pPr>
        <w:ind w:left="180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52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324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396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468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40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612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6840" w:hanging="360"/>
      </w:pPr>
      <w:rPr>
        <w:rFonts w:ascii="Wingdings" w:hAnsi="Wingdings" w:hint="default"/>
      </w:rPr>
    </w:lvl>
  </w:abstractNum>
  <w:abstractNum w:abstractNumId="9" w15:restartNumberingAfterBreak="0">
    <w:nsid w:val="37143C87"/>
    <w:multiLevelType w:val="hybridMultilevel"/>
    <w:tmpl w:val="9206786E"/>
    <w:lvl w:ilvl="0" w:tplc="E4CC1586">
      <w:numFmt w:val="bullet"/>
      <w:lvlText w:val=""/>
      <w:lvlJc w:val="left"/>
      <w:pPr>
        <w:ind w:left="2160" w:hanging="360"/>
      </w:pPr>
      <w:rPr>
        <w:rFonts w:ascii="Wingdings" w:eastAsiaTheme="minorHAnsi" w:hAnsi="Wingdings" w:cstheme="minorBidi" w:hint="default"/>
      </w:rPr>
    </w:lvl>
    <w:lvl w:ilvl="1" w:tplc="040C0003" w:tentative="1">
      <w:start w:val="1"/>
      <w:numFmt w:val="bullet"/>
      <w:lvlText w:val="o"/>
      <w:lvlJc w:val="left"/>
      <w:pPr>
        <w:ind w:left="288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360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432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504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576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648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720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7920" w:hanging="360"/>
      </w:pPr>
      <w:rPr>
        <w:rFonts w:ascii="Wingdings" w:hAnsi="Wingdings" w:hint="default"/>
      </w:rPr>
    </w:lvl>
  </w:abstractNum>
  <w:abstractNum w:abstractNumId="10" w15:restartNumberingAfterBreak="0">
    <w:nsid w:val="3E130FFB"/>
    <w:multiLevelType w:val="hybridMultilevel"/>
    <w:tmpl w:val="9850ADD4"/>
    <w:lvl w:ilvl="0" w:tplc="E4CC1586">
      <w:numFmt w:val="bullet"/>
      <w:lvlText w:val=""/>
      <w:lvlJc w:val="left"/>
      <w:pPr>
        <w:ind w:left="1440" w:hanging="360"/>
      </w:pPr>
      <w:rPr>
        <w:rFonts w:ascii="Wingdings" w:eastAsiaTheme="minorHAnsi" w:hAnsi="Wingdings" w:cstheme="minorBidi" w:hint="default"/>
      </w:rPr>
    </w:lvl>
    <w:lvl w:ilvl="1" w:tplc="040C0003" w:tentative="1">
      <w:start w:val="1"/>
      <w:numFmt w:val="bullet"/>
      <w:lvlText w:val="o"/>
      <w:lvlJc w:val="left"/>
      <w:pPr>
        <w:ind w:left="216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88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360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432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504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76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648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7200" w:hanging="360"/>
      </w:pPr>
      <w:rPr>
        <w:rFonts w:ascii="Wingdings" w:hAnsi="Wingdings" w:hint="default"/>
      </w:rPr>
    </w:lvl>
  </w:abstractNum>
  <w:abstractNum w:abstractNumId="11" w15:restartNumberingAfterBreak="0">
    <w:nsid w:val="47457624"/>
    <w:multiLevelType w:val="hybridMultilevel"/>
    <w:tmpl w:val="4D46F142"/>
    <w:lvl w:ilvl="0" w:tplc="E4CC1586">
      <w:numFmt w:val="bullet"/>
      <w:lvlText w:val=""/>
      <w:lvlJc w:val="left"/>
      <w:pPr>
        <w:ind w:left="720" w:hanging="360"/>
      </w:pPr>
      <w:rPr>
        <w:rFonts w:ascii="Wingdings" w:eastAsiaTheme="minorHAnsi" w:hAnsi="Wingdings" w:cstheme="minorBidi" w:hint="default"/>
      </w:rPr>
    </w:lvl>
    <w:lvl w:ilvl="1" w:tplc="040C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12" w15:restartNumberingAfterBreak="0">
    <w:nsid w:val="4D16176A"/>
    <w:multiLevelType w:val="hybridMultilevel"/>
    <w:tmpl w:val="DF347E28"/>
    <w:lvl w:ilvl="0" w:tplc="E4CC1586">
      <w:numFmt w:val="bullet"/>
      <w:lvlText w:val=""/>
      <w:lvlJc w:val="left"/>
      <w:pPr>
        <w:ind w:left="720" w:hanging="360"/>
      </w:pPr>
      <w:rPr>
        <w:rFonts w:ascii="Wingdings" w:eastAsiaTheme="minorHAnsi" w:hAnsi="Wingdings" w:cstheme="minorBidi" w:hint="default"/>
      </w:rPr>
    </w:lvl>
    <w:lvl w:ilvl="1" w:tplc="040C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13" w15:restartNumberingAfterBreak="0">
    <w:nsid w:val="50853336"/>
    <w:multiLevelType w:val="hybridMultilevel"/>
    <w:tmpl w:val="B4944178"/>
    <w:lvl w:ilvl="0" w:tplc="CC64AEE8">
      <w:numFmt w:val="bullet"/>
      <w:lvlText w:val="-"/>
      <w:lvlJc w:val="left"/>
      <w:pPr>
        <w:ind w:left="720" w:hanging="360"/>
      </w:pPr>
      <w:rPr>
        <w:rFonts w:ascii="Calibri" w:eastAsiaTheme="minorHAnsi" w:hAnsi="Calibri" w:cs="Calibri" w:hint="default"/>
        <w:u w:val="none"/>
      </w:rPr>
    </w:lvl>
    <w:lvl w:ilvl="1" w:tplc="040C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14" w15:restartNumberingAfterBreak="0">
    <w:nsid w:val="5CBD779C"/>
    <w:multiLevelType w:val="hybridMultilevel"/>
    <w:tmpl w:val="67440920"/>
    <w:lvl w:ilvl="0" w:tplc="E61C6F2C">
      <w:numFmt w:val="bullet"/>
      <w:lvlText w:val="-"/>
      <w:lvlJc w:val="left"/>
      <w:pPr>
        <w:ind w:left="1440" w:hanging="360"/>
      </w:pPr>
      <w:rPr>
        <w:rFonts w:ascii="Calibri" w:eastAsiaTheme="minorHAnsi" w:hAnsi="Calibri" w:cs="Calibri" w:hint="default"/>
      </w:rPr>
    </w:lvl>
    <w:lvl w:ilvl="1" w:tplc="040C0003" w:tentative="1">
      <w:start w:val="1"/>
      <w:numFmt w:val="bullet"/>
      <w:lvlText w:val="o"/>
      <w:lvlJc w:val="left"/>
      <w:pPr>
        <w:ind w:left="216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88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360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432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504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76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648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7200" w:hanging="360"/>
      </w:pPr>
      <w:rPr>
        <w:rFonts w:ascii="Wingdings" w:hAnsi="Wingdings" w:hint="default"/>
      </w:rPr>
    </w:lvl>
  </w:abstractNum>
  <w:abstractNum w:abstractNumId="15" w15:restartNumberingAfterBreak="0">
    <w:nsid w:val="61356C2D"/>
    <w:multiLevelType w:val="hybridMultilevel"/>
    <w:tmpl w:val="B566AC4C"/>
    <w:lvl w:ilvl="0" w:tplc="040C0001">
      <w:start w:val="1"/>
      <w:numFmt w:val="bullet"/>
      <w:lvlText w:val=""/>
      <w:lvlJc w:val="left"/>
      <w:pPr>
        <w:ind w:left="720" w:hanging="360"/>
      </w:pPr>
      <w:rPr>
        <w:rFonts w:ascii="Symbol" w:hAnsi="Symbol" w:hint="default"/>
      </w:rPr>
    </w:lvl>
    <w:lvl w:ilvl="1" w:tplc="040C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16" w15:restartNumberingAfterBreak="0">
    <w:nsid w:val="6B16068D"/>
    <w:multiLevelType w:val="hybridMultilevel"/>
    <w:tmpl w:val="134209F6"/>
    <w:lvl w:ilvl="0" w:tplc="E4CC1586">
      <w:numFmt w:val="bullet"/>
      <w:lvlText w:val=""/>
      <w:lvlJc w:val="left"/>
      <w:pPr>
        <w:ind w:left="1440" w:hanging="360"/>
      </w:pPr>
      <w:rPr>
        <w:rFonts w:ascii="Wingdings" w:eastAsiaTheme="minorHAnsi" w:hAnsi="Wingdings" w:cstheme="minorBidi" w:hint="default"/>
      </w:rPr>
    </w:lvl>
    <w:lvl w:ilvl="1" w:tplc="040C0003" w:tentative="1">
      <w:start w:val="1"/>
      <w:numFmt w:val="bullet"/>
      <w:lvlText w:val="o"/>
      <w:lvlJc w:val="left"/>
      <w:pPr>
        <w:ind w:left="216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88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360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432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504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76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648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7200" w:hanging="360"/>
      </w:pPr>
      <w:rPr>
        <w:rFonts w:ascii="Wingdings" w:hAnsi="Wingdings" w:hint="default"/>
      </w:rPr>
    </w:lvl>
  </w:abstractNum>
  <w:abstractNum w:abstractNumId="17" w15:restartNumberingAfterBreak="0">
    <w:nsid w:val="6FA25EA2"/>
    <w:multiLevelType w:val="hybridMultilevel"/>
    <w:tmpl w:val="C7EE7C86"/>
    <w:lvl w:ilvl="0" w:tplc="161EC5A4">
      <w:numFmt w:val="bullet"/>
      <w:lvlText w:val="-"/>
      <w:lvlJc w:val="left"/>
      <w:pPr>
        <w:ind w:left="1080" w:hanging="360"/>
      </w:pPr>
      <w:rPr>
        <w:rFonts w:ascii="Calibri" w:eastAsiaTheme="minorHAnsi" w:hAnsi="Calibri" w:cs="Calibri" w:hint="default"/>
      </w:rPr>
    </w:lvl>
    <w:lvl w:ilvl="1" w:tplc="040C0003" w:tentative="1">
      <w:start w:val="1"/>
      <w:numFmt w:val="bullet"/>
      <w:lvlText w:val="o"/>
      <w:lvlJc w:val="left"/>
      <w:pPr>
        <w:ind w:left="180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52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324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396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468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40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612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6840" w:hanging="360"/>
      </w:pPr>
      <w:rPr>
        <w:rFonts w:ascii="Wingdings" w:hAnsi="Wingdings" w:hint="default"/>
      </w:rPr>
    </w:lvl>
  </w:abstractNum>
  <w:abstractNum w:abstractNumId="18" w15:restartNumberingAfterBreak="0">
    <w:nsid w:val="79D52224"/>
    <w:multiLevelType w:val="hybridMultilevel"/>
    <w:tmpl w:val="D2F461FC"/>
    <w:lvl w:ilvl="0" w:tplc="E4CC1586">
      <w:numFmt w:val="bullet"/>
      <w:lvlText w:val=""/>
      <w:lvlJc w:val="left"/>
      <w:pPr>
        <w:ind w:left="720" w:hanging="360"/>
      </w:pPr>
      <w:rPr>
        <w:rFonts w:ascii="Wingdings" w:eastAsiaTheme="minorHAnsi" w:hAnsi="Wingdings" w:cstheme="minorBidi" w:hint="default"/>
      </w:rPr>
    </w:lvl>
    <w:lvl w:ilvl="1" w:tplc="040C0003" w:tentative="1">
      <w:start w:val="1"/>
      <w:numFmt w:val="bullet"/>
      <w:lvlText w:val="o"/>
      <w:lvlJc w:val="left"/>
      <w:pPr>
        <w:ind w:left="144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16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288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360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432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04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576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6480" w:hanging="360"/>
      </w:pPr>
      <w:rPr>
        <w:rFonts w:ascii="Wingdings" w:hAnsi="Wingdings" w:hint="default"/>
      </w:rPr>
    </w:lvl>
  </w:abstractNum>
  <w:abstractNum w:abstractNumId="19" w15:restartNumberingAfterBreak="0">
    <w:nsid w:val="7CF23567"/>
    <w:multiLevelType w:val="hybridMultilevel"/>
    <w:tmpl w:val="1CB82CC8"/>
    <w:lvl w:ilvl="0" w:tplc="E4CC1586">
      <w:numFmt w:val="bullet"/>
      <w:lvlText w:val=""/>
      <w:lvlJc w:val="left"/>
      <w:pPr>
        <w:ind w:left="1080" w:hanging="360"/>
      </w:pPr>
      <w:rPr>
        <w:rFonts w:ascii="Wingdings" w:eastAsiaTheme="minorHAnsi" w:hAnsi="Wingdings" w:cstheme="minorBidi" w:hint="default"/>
      </w:rPr>
    </w:lvl>
    <w:lvl w:ilvl="1" w:tplc="040C0003" w:tentative="1">
      <w:start w:val="1"/>
      <w:numFmt w:val="bullet"/>
      <w:lvlText w:val="o"/>
      <w:lvlJc w:val="left"/>
      <w:pPr>
        <w:ind w:left="1800" w:hanging="360"/>
      </w:pPr>
      <w:rPr>
        <w:rFonts w:ascii="Courier New" w:hAnsi="Courier New" w:cs="Courier New" w:hint="default"/>
      </w:rPr>
    </w:lvl>
    <w:lvl w:ilvl="2" w:tplc="040C0005" w:tentative="1">
      <w:start w:val="1"/>
      <w:numFmt w:val="bullet"/>
      <w:lvlText w:val=""/>
      <w:lvlJc w:val="left"/>
      <w:pPr>
        <w:ind w:left="2520" w:hanging="360"/>
      </w:pPr>
      <w:rPr>
        <w:rFonts w:ascii="Wingdings" w:hAnsi="Wingdings" w:hint="default"/>
      </w:rPr>
    </w:lvl>
    <w:lvl w:ilvl="3" w:tplc="040C0001" w:tentative="1">
      <w:start w:val="1"/>
      <w:numFmt w:val="bullet"/>
      <w:lvlText w:val=""/>
      <w:lvlJc w:val="left"/>
      <w:pPr>
        <w:ind w:left="3240" w:hanging="360"/>
      </w:pPr>
      <w:rPr>
        <w:rFonts w:ascii="Symbol" w:hAnsi="Symbol" w:hint="default"/>
      </w:rPr>
    </w:lvl>
    <w:lvl w:ilvl="4" w:tplc="040C0003" w:tentative="1">
      <w:start w:val="1"/>
      <w:numFmt w:val="bullet"/>
      <w:lvlText w:val="o"/>
      <w:lvlJc w:val="left"/>
      <w:pPr>
        <w:ind w:left="3960" w:hanging="360"/>
      </w:pPr>
      <w:rPr>
        <w:rFonts w:ascii="Courier New" w:hAnsi="Courier New" w:cs="Courier New" w:hint="default"/>
      </w:rPr>
    </w:lvl>
    <w:lvl w:ilvl="5" w:tplc="040C0005" w:tentative="1">
      <w:start w:val="1"/>
      <w:numFmt w:val="bullet"/>
      <w:lvlText w:val=""/>
      <w:lvlJc w:val="left"/>
      <w:pPr>
        <w:ind w:left="4680" w:hanging="360"/>
      </w:pPr>
      <w:rPr>
        <w:rFonts w:ascii="Wingdings" w:hAnsi="Wingdings" w:hint="default"/>
      </w:rPr>
    </w:lvl>
    <w:lvl w:ilvl="6" w:tplc="040C0001" w:tentative="1">
      <w:start w:val="1"/>
      <w:numFmt w:val="bullet"/>
      <w:lvlText w:val=""/>
      <w:lvlJc w:val="left"/>
      <w:pPr>
        <w:ind w:left="5400" w:hanging="360"/>
      </w:pPr>
      <w:rPr>
        <w:rFonts w:ascii="Symbol" w:hAnsi="Symbol" w:hint="default"/>
      </w:rPr>
    </w:lvl>
    <w:lvl w:ilvl="7" w:tplc="040C0003" w:tentative="1">
      <w:start w:val="1"/>
      <w:numFmt w:val="bullet"/>
      <w:lvlText w:val="o"/>
      <w:lvlJc w:val="left"/>
      <w:pPr>
        <w:ind w:left="6120" w:hanging="360"/>
      </w:pPr>
      <w:rPr>
        <w:rFonts w:ascii="Courier New" w:hAnsi="Courier New" w:cs="Courier New" w:hint="default"/>
      </w:rPr>
    </w:lvl>
    <w:lvl w:ilvl="8" w:tplc="040C0005" w:tentative="1">
      <w:start w:val="1"/>
      <w:numFmt w:val="bullet"/>
      <w:lvlText w:val=""/>
      <w:lvlJc w:val="left"/>
      <w:pPr>
        <w:ind w:left="6840" w:hanging="360"/>
      </w:pPr>
      <w:rPr>
        <w:rFonts w:ascii="Wingdings" w:hAnsi="Wingdings" w:hint="default"/>
      </w:rPr>
    </w:lvl>
  </w:abstractNum>
  <w:num w:numId="1" w16cid:durableId="1317610104">
    <w:abstractNumId w:val="3"/>
  </w:num>
  <w:num w:numId="2" w16cid:durableId="1278214321">
    <w:abstractNumId w:val="6"/>
  </w:num>
  <w:num w:numId="3" w16cid:durableId="1299070361">
    <w:abstractNumId w:val="8"/>
  </w:num>
  <w:num w:numId="4" w16cid:durableId="680158562">
    <w:abstractNumId w:val="7"/>
  </w:num>
  <w:num w:numId="5" w16cid:durableId="1838686421">
    <w:abstractNumId w:val="13"/>
  </w:num>
  <w:num w:numId="6" w16cid:durableId="1886794220">
    <w:abstractNumId w:val="15"/>
  </w:num>
  <w:num w:numId="7" w16cid:durableId="88083760">
    <w:abstractNumId w:val="17"/>
  </w:num>
  <w:num w:numId="8" w16cid:durableId="491606806">
    <w:abstractNumId w:val="19"/>
  </w:num>
  <w:num w:numId="9" w16cid:durableId="1048576732">
    <w:abstractNumId w:val="14"/>
  </w:num>
  <w:num w:numId="10" w16cid:durableId="1877768613">
    <w:abstractNumId w:val="1"/>
  </w:num>
  <w:num w:numId="11" w16cid:durableId="1358000392">
    <w:abstractNumId w:val="2"/>
  </w:num>
  <w:num w:numId="12" w16cid:durableId="733042137">
    <w:abstractNumId w:val="9"/>
  </w:num>
  <w:num w:numId="13" w16cid:durableId="585571732">
    <w:abstractNumId w:val="18"/>
  </w:num>
  <w:num w:numId="14" w16cid:durableId="1419866793">
    <w:abstractNumId w:val="0"/>
  </w:num>
  <w:num w:numId="15" w16cid:durableId="586042520">
    <w:abstractNumId w:val="5"/>
  </w:num>
  <w:num w:numId="16" w16cid:durableId="1433432603">
    <w:abstractNumId w:val="12"/>
  </w:num>
  <w:num w:numId="17" w16cid:durableId="2099717079">
    <w:abstractNumId w:val="4"/>
  </w:num>
  <w:num w:numId="18" w16cid:durableId="799571618">
    <w:abstractNumId w:val="16"/>
  </w:num>
  <w:num w:numId="19" w16cid:durableId="517163948">
    <w:abstractNumId w:val="11"/>
  </w:num>
  <w:num w:numId="20" w16cid:durableId="1805270992">
    <w:abstractNumId w:val="10"/>
  </w:num>
</w:numbering>
</file>

<file path=word/settings.xml><?xml version="1.0" encoding="utf-8"?>
<w:settings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sl="http://schemas.openxmlformats.org/schemaLibrary/2006/main" mc:Ignorable="w14 w15 w16se w16cid w16 w16cex w16sdtdh">
  <w:zoom w:percent="150"/>
  <w:proofState w:spelling="clean" w:grammar="clean"/>
  <w:defaultTabStop w:val="708"/>
  <w:hyphenationZone w:val="425"/>
  <w:characterSpacingControl w:val="doNotCompress"/>
  <w:compat>
    <w:compatSetting w:name="compatibilityMode" w:uri="http://schemas.microsoft.com/office/word" w:val="15"/>
    <w:compatSetting w:name="overrideTableStyleFontSizeAndJustification" w:uri="http://schemas.microsoft.com/office/word" w:val="1"/>
    <w:compatSetting w:name="enableOpenTypeFeatures" w:uri="http://schemas.microsoft.com/office/word" w:val="1"/>
    <w:compatSetting w:name="doNotFlipMirrorIndents" w:uri="http://schemas.microsoft.com/office/word" w:val="1"/>
    <w:compatSetting w:name="differentiateMultirowTableHeaders" w:uri="http://schemas.microsoft.com/office/word" w:val="1"/>
    <w:compatSetting w:name="useWord2013TrackBottomHyphenation" w:uri="http://schemas.microsoft.com/office/word" w:val="0"/>
  </w:compat>
  <w:rsids>
    <w:rsidRoot w:val="00EA503D"/>
    <w:rsid w:val="00171DC8"/>
    <w:rsid w:val="001C178F"/>
    <w:rsid w:val="001F7049"/>
    <w:rsid w:val="002D00A1"/>
    <w:rsid w:val="00316BA9"/>
    <w:rsid w:val="003347E5"/>
    <w:rsid w:val="00391C18"/>
    <w:rsid w:val="003E5C6F"/>
    <w:rsid w:val="003F4406"/>
    <w:rsid w:val="00464AFA"/>
    <w:rsid w:val="004B124F"/>
    <w:rsid w:val="005268A2"/>
    <w:rsid w:val="0054642B"/>
    <w:rsid w:val="005A7496"/>
    <w:rsid w:val="005C0C07"/>
    <w:rsid w:val="0064494E"/>
    <w:rsid w:val="006476D6"/>
    <w:rsid w:val="00656C19"/>
    <w:rsid w:val="00656C74"/>
    <w:rsid w:val="00701FF7"/>
    <w:rsid w:val="0072051B"/>
    <w:rsid w:val="00740ED4"/>
    <w:rsid w:val="007645DF"/>
    <w:rsid w:val="007A351B"/>
    <w:rsid w:val="00813085"/>
    <w:rsid w:val="00847E64"/>
    <w:rsid w:val="008F4876"/>
    <w:rsid w:val="00961263"/>
    <w:rsid w:val="009D7A13"/>
    <w:rsid w:val="00A1292E"/>
    <w:rsid w:val="00A434A5"/>
    <w:rsid w:val="00A44206"/>
    <w:rsid w:val="00AF0029"/>
    <w:rsid w:val="00B05826"/>
    <w:rsid w:val="00B529E8"/>
    <w:rsid w:val="00BD2003"/>
    <w:rsid w:val="00CA4E78"/>
    <w:rsid w:val="00DD2750"/>
    <w:rsid w:val="00DE2FAE"/>
    <w:rsid w:val="00E70EDD"/>
    <w:rsid w:val="00EA503D"/>
    <w:rsid w:val="00EB18D0"/>
    <w:rsid w:val="00F5742B"/>
    <w:rsid w:val="00F804CD"/>
    <w:rsid w:val="00FC5AFC"/>
    <w:rsid w:val="00FE53FF"/>
  </w:rsids>
  <m:mathPr>
    <m:mathFont m:val="Cambria Math"/>
    <m:brkBin m:val="before"/>
    <m:brkBinSub m:val="--"/>
    <m:smallFrac m:val="0"/>
    <m:dispDef/>
    <m:lMargin m:val="0"/>
    <m:rMargin m:val="0"/>
    <m:defJc m:val="centerGroup"/>
    <m:wrapIndent m:val="1440"/>
    <m:intLim m:val="subSup"/>
    <m:naryLim m:val="undOvr"/>
  </m:mathPr>
  <w:themeFontLang w:val="fr-FR"/>
  <w:clrSchemeMapping w:bg1="light1" w:t1="dark1" w:bg2="light2" w:t2="dark2" w:accent1="accent1" w:accent2="accent2" w:accent3="accent3" w:accent4="accent4" w:accent5="accent5" w:accent6="accent6" w:hyperlink="hyperlink" w:followedHyperlink="followedHyperlink"/>
  <w:shapeDefaults>
    <o:shapedefaults v:ext="edit" spidmax="1026"/>
    <o:shapelayout v:ext="edit">
      <o:idmap v:ext="edit" data="1"/>
    </o:shapelayout>
  </w:shapeDefaults>
  <w:decimalSymbol w:val=","/>
  <w:listSeparator w:val=";"/>
  <w14:docId w14:val="3FE4557B"/>
  <w15:chartTrackingRefBased/>
  <w15:docId w15:val="{174413CD-D797-4148-A433-443D43E9724C}"/>
</w:settings>
</file>

<file path=word/styles.xml><?xml version="1.0" encoding="utf-8"?>
<w:style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mc:Ignorable="w14 w15 w16se w16cid w16 w16cex w16sdtdh">
  <w:docDefaults>
    <w:rPrDefault>
      <w:rPr>
        <w:rFonts w:asciiTheme="minorHAnsi" w:eastAsiaTheme="minorHAnsi" w:hAnsiTheme="minorHAnsi" w:cstheme="minorBidi"/>
        <w:sz w:val="24"/>
        <w:szCs w:val="24"/>
        <w:lang w:val="fr-FR" w:eastAsia="en-US" w:bidi="ar-SA"/>
      </w:rPr>
    </w:rPrDefault>
    <w:pPrDefault/>
  </w:docDefaults>
  <w:latentStyles w:defLockedState="0" w:defUIPriority="99" w:defSemiHidden="0" w:defUnhideWhenUsed="0" w:defQFormat="0" w:count="376">
    <w:lsdException w:name="Normal" w:uiPriority="0" w:qFormat="1"/>
    <w:lsdException w:name="heading 1" w:uiPriority="9" w:qFormat="1"/>
    <w:lsdException w:name="heading 2" w:semiHidden="1" w:uiPriority="9" w:unhideWhenUsed="1" w:qFormat="1"/>
    <w:lsdException w:name="heading 3" w:semiHidden="1" w:uiPriority="9" w:unhideWhenUsed="1" w:qFormat="1"/>
    <w:lsdException w:name="heading 4" w:semiHidden="1" w:uiPriority="9" w:unhideWhenUsed="1" w:qFormat="1"/>
    <w:lsdException w:name="heading 5" w:semiHidden="1" w:uiPriority="9" w:unhideWhenUsed="1" w:qFormat="1"/>
    <w:lsdException w:name="heading 6" w:semiHidden="1" w:uiPriority="9" w:unhideWhenUsed="1" w:qFormat="1"/>
    <w:lsdException w:name="heading 7" w:semiHidden="1" w:uiPriority="9" w:unhideWhenUsed="1" w:qFormat="1"/>
    <w:lsdException w:name="heading 8" w:semiHidden="1" w:uiPriority="9" w:unhideWhenUsed="1" w:qFormat="1"/>
    <w:lsdException w:name="heading 9" w:semiHidden="1" w:uiPriority="9" w:unhideWhenUsed="1" w:qFormat="1"/>
    <w:lsdException w:name="index 1" w:semiHidden="1" w:unhideWhenUsed="1"/>
    <w:lsdException w:name="index 2" w:semiHidden="1" w:unhideWhenUsed="1"/>
    <w:lsdException w:name="index 3" w:semiHidden="1" w:unhideWhenUsed="1"/>
    <w:lsdException w:name="index 4" w:semiHidden="1" w:unhideWhenUsed="1"/>
    <w:lsdException w:name="index 5" w:semiHidden="1" w:unhideWhenUsed="1"/>
    <w:lsdException w:name="index 6" w:semiHidden="1" w:unhideWhenUsed="1"/>
    <w:lsdException w:name="index 7" w:semiHidden="1" w:unhideWhenUsed="1"/>
    <w:lsdException w:name="index 8" w:semiHidden="1" w:unhideWhenUsed="1"/>
    <w:lsdException w:name="index 9" w:semiHidden="1" w:unhideWhenUsed="1"/>
    <w:lsdException w:name="toc 1" w:semiHidden="1" w:uiPriority="39" w:unhideWhenUsed="1"/>
    <w:lsdException w:name="toc 2" w:semiHidden="1" w:uiPriority="39" w:unhideWhenUsed="1"/>
    <w:lsdException w:name="toc 3" w:semiHidden="1" w:uiPriority="39" w:unhideWhenUsed="1"/>
    <w:lsdException w:name="toc 4" w:semiHidden="1" w:uiPriority="39" w:unhideWhenUsed="1"/>
    <w:lsdException w:name="toc 5" w:semiHidden="1" w:uiPriority="39" w:unhideWhenUsed="1"/>
    <w:lsdException w:name="toc 6" w:semiHidden="1" w:uiPriority="39" w:unhideWhenUsed="1"/>
    <w:lsdException w:name="toc 7" w:semiHidden="1" w:uiPriority="39" w:unhideWhenUsed="1"/>
    <w:lsdException w:name="toc 8" w:semiHidden="1" w:uiPriority="39" w:unhideWhenUsed="1"/>
    <w:lsdException w:name="toc 9" w:semiHidden="1" w:uiPriority="39" w:unhideWhenUsed="1"/>
    <w:lsdException w:name="Normal Indent" w:semiHidden="1" w:unhideWhenUsed="1"/>
    <w:lsdException w:name="footnote text" w:semiHidden="1" w:unhideWhenUsed="1"/>
    <w:lsdException w:name="annotation text" w:semiHidden="1" w:unhideWhenUsed="1"/>
    <w:lsdException w:name="header" w:semiHidden="1" w:unhideWhenUsed="1"/>
    <w:lsdException w:name="footer" w:semiHidden="1" w:unhideWhenUsed="1"/>
    <w:lsdException w:name="index heading" w:semiHidden="1" w:unhideWhenUsed="1"/>
    <w:lsdException w:name="caption" w:semiHidden="1" w:uiPriority="35" w:unhideWhenUsed="1" w:qFormat="1"/>
    <w:lsdException w:name="table of figures" w:semiHidden="1" w:unhideWhenUsed="1"/>
    <w:lsdException w:name="envelope address" w:semiHidden="1" w:unhideWhenUsed="1"/>
    <w:lsdException w:name="envelope return" w:semiHidden="1" w:unhideWhenUsed="1"/>
    <w:lsdException w:name="footnote reference" w:semiHidden="1" w:unhideWhenUsed="1"/>
    <w:lsdException w:name="annotation reference" w:semiHidden="1" w:unhideWhenUsed="1"/>
    <w:lsdException w:name="line number" w:semiHidden="1" w:unhideWhenUsed="1"/>
    <w:lsdException w:name="page number" w:semiHidden="1" w:unhideWhenUsed="1"/>
    <w:lsdException w:name="endnote reference" w:semiHidden="1" w:unhideWhenUsed="1"/>
    <w:lsdException w:name="endnote text" w:semiHidden="1" w:unhideWhenUsed="1"/>
    <w:lsdException w:name="table of authorities" w:semiHidden="1" w:unhideWhenUsed="1"/>
    <w:lsdException w:name="macro" w:semiHidden="1" w:unhideWhenUsed="1"/>
    <w:lsdException w:name="toa heading" w:semiHidden="1" w:unhideWhenUsed="1"/>
    <w:lsdException w:name="List" w:semiHidden="1" w:unhideWhenUsed="1"/>
    <w:lsdException w:name="List Bullet" w:semiHidden="1" w:unhideWhenUsed="1"/>
    <w:lsdException w:name="List Number" w:semiHidden="1" w:unhideWhenUsed="1"/>
    <w:lsdException w:name="List 2" w:semiHidden="1" w:unhideWhenUsed="1"/>
    <w:lsdException w:name="List 3" w:semiHidden="1" w:unhideWhenUsed="1"/>
    <w:lsdException w:name="List 4" w:semiHidden="1" w:unhideWhenUsed="1"/>
    <w:lsdException w:name="List 5" w:semiHidden="1" w:unhideWhenUsed="1"/>
    <w:lsdException w:name="List Bullet 2" w:semiHidden="1" w:unhideWhenUsed="1"/>
    <w:lsdException w:name="List Bullet 3" w:semiHidden="1" w:unhideWhenUsed="1"/>
    <w:lsdException w:name="List Bullet 4" w:semiHidden="1" w:unhideWhenUsed="1"/>
    <w:lsdException w:name="List Bullet 5" w:semiHidden="1" w:unhideWhenUsed="1"/>
    <w:lsdException w:name="List Number 2" w:semiHidden="1" w:unhideWhenUsed="1"/>
    <w:lsdException w:name="List Number 3" w:semiHidden="1" w:unhideWhenUsed="1"/>
    <w:lsdException w:name="List Number 4" w:semiHidden="1" w:unhideWhenUsed="1"/>
    <w:lsdException w:name="List Number 5" w:semiHidden="1" w:unhideWhenUsed="1"/>
    <w:lsdException w:name="Title" w:uiPriority="10" w:qFormat="1"/>
    <w:lsdException w:name="Closing" w:semiHidden="1" w:unhideWhenUsed="1"/>
    <w:lsdException w:name="Signature" w:semiHidden="1" w:unhideWhenUsed="1"/>
    <w:lsdException w:name="Default Paragraph Font" w:semiHidden="1" w:uiPriority="1" w:unhideWhenUsed="1"/>
    <w:lsdException w:name="Body Text" w:semiHidden="1" w:unhideWhenUsed="1"/>
    <w:lsdException w:name="Body Text Indent" w:semiHidden="1" w:unhideWhenUsed="1"/>
    <w:lsdException w:name="List Continue" w:semiHidden="1" w:unhideWhenUsed="1"/>
    <w:lsdException w:name="List Continue 2" w:semiHidden="1" w:unhideWhenUsed="1"/>
    <w:lsdException w:name="List Continue 3" w:semiHidden="1" w:unhideWhenUsed="1"/>
    <w:lsdException w:name="List Continue 4" w:semiHidden="1" w:unhideWhenUsed="1"/>
    <w:lsdException w:name="List Continue 5" w:semiHidden="1" w:unhideWhenUsed="1"/>
    <w:lsdException w:name="Message Header" w:semiHidden="1" w:unhideWhenUsed="1"/>
    <w:lsdException w:name="Subtitle" w:uiPriority="11" w:qFormat="1"/>
    <w:lsdException w:name="Salutation" w:semiHidden="1" w:unhideWhenUsed="1"/>
    <w:lsdException w:name="Date" w:semiHidden="1" w:unhideWhenUsed="1"/>
    <w:lsdException w:name="Body Text First Indent" w:semiHidden="1" w:unhideWhenUsed="1"/>
    <w:lsdException w:name="Body Text First Indent 2" w:semiHidden="1" w:unhideWhenUsed="1"/>
    <w:lsdException w:name="Note Heading" w:semiHidden="1" w:unhideWhenUsed="1"/>
    <w:lsdException w:name="Body Text 2" w:semiHidden="1" w:unhideWhenUsed="1"/>
    <w:lsdException w:name="Body Text 3" w:semiHidden="1" w:unhideWhenUsed="1"/>
    <w:lsdException w:name="Body Text Indent 2" w:semiHidden="1" w:unhideWhenUsed="1"/>
    <w:lsdException w:name="Body Text Indent 3" w:semiHidden="1" w:unhideWhenUsed="1"/>
    <w:lsdException w:name="Block Text" w:semiHidden="1" w:unhideWhenUsed="1"/>
    <w:lsdException w:name="Hyperlink" w:semiHidden="1" w:unhideWhenUsed="1"/>
    <w:lsdException w:name="FollowedHyperlink" w:semiHidden="1" w:unhideWhenUsed="1"/>
    <w:lsdException w:name="Strong" w:uiPriority="22" w:qFormat="1"/>
    <w:lsdException w:name="Emphasis" w:uiPriority="20" w:qFormat="1"/>
    <w:lsdException w:name="Document Map" w:semiHidden="1" w:unhideWhenUsed="1"/>
    <w:lsdException w:name="Plain Text" w:semiHidden="1" w:unhideWhenUsed="1"/>
    <w:lsdException w:name="E-mail Signature" w:semiHidden="1" w:unhideWhenUsed="1"/>
    <w:lsdException w:name="HTML Top of Form" w:semiHidden="1" w:unhideWhenUsed="1"/>
    <w:lsdException w:name="HTML Bottom of Form" w:semiHidden="1" w:unhideWhenUsed="1"/>
    <w:lsdException w:name="Normal (Web)" w:semiHidden="1" w:unhideWhenUsed="1"/>
    <w:lsdException w:name="HTML Acronym" w:semiHidden="1" w:unhideWhenUsed="1"/>
    <w:lsdException w:name="HTML Address" w:semiHidden="1" w:unhideWhenUsed="1"/>
    <w:lsdException w:name="HTML Cite" w:semiHidden="1" w:unhideWhenUsed="1"/>
    <w:lsdException w:name="HTML Code" w:semiHidden="1" w:unhideWhenUsed="1"/>
    <w:lsdException w:name="HTML Definition" w:semiHidden="1" w:unhideWhenUsed="1"/>
    <w:lsdException w:name="HTML Keyboard" w:semiHidden="1" w:unhideWhenUsed="1"/>
    <w:lsdException w:name="HTML Preformatted" w:semiHidden="1" w:unhideWhenUsed="1"/>
    <w:lsdException w:name="HTML Sample" w:semiHidden="1" w:unhideWhenUsed="1"/>
    <w:lsdException w:name="HTML Typewriter" w:semiHidden="1" w:unhideWhenUsed="1"/>
    <w:lsdException w:name="HTML Variable" w:semiHidden="1" w:unhideWhenUsed="1"/>
    <w:lsdException w:name="Normal Table" w:semiHidden="1" w:unhideWhenUsed="1"/>
    <w:lsdException w:name="annotation subject" w:semiHidden="1" w:unhideWhenUsed="1"/>
    <w:lsdException w:name="No List" w:semiHidden="1" w:unhideWhenUsed="1"/>
    <w:lsdException w:name="Outline List 1" w:semiHidden="1" w:unhideWhenUsed="1"/>
    <w:lsdException w:name="Outline List 2" w:semiHidden="1" w:unhideWhenUsed="1"/>
    <w:lsdException w:name="Outline List 3" w:semiHidden="1" w:unhideWhenUsed="1"/>
    <w:lsdException w:name="Table Simple 1" w:semiHidden="1" w:unhideWhenUsed="1"/>
    <w:lsdException w:name="Table Simple 2" w:semiHidden="1" w:unhideWhenUsed="1"/>
    <w:lsdException w:name="Table Simple 3" w:semiHidden="1" w:unhideWhenUsed="1"/>
    <w:lsdException w:name="Table Classic 1" w:semiHidden="1" w:unhideWhenUsed="1"/>
    <w:lsdException w:name="Table Classic 2" w:semiHidden="1" w:unhideWhenUsed="1"/>
    <w:lsdException w:name="Table Classic 3" w:semiHidden="1" w:unhideWhenUsed="1"/>
    <w:lsdException w:name="Table Classic 4" w:semiHidden="1" w:unhideWhenUsed="1"/>
    <w:lsdException w:name="Table Colorful 1" w:semiHidden="1" w:unhideWhenUsed="1"/>
    <w:lsdException w:name="Table Colorful 2" w:semiHidden="1" w:unhideWhenUsed="1"/>
    <w:lsdException w:name="Table Colorful 3" w:semiHidden="1" w:unhideWhenUsed="1"/>
    <w:lsdException w:name="Table Columns 1" w:semiHidden="1" w:unhideWhenUsed="1"/>
    <w:lsdException w:name="Table Columns 2" w:semiHidden="1" w:unhideWhenUsed="1"/>
    <w:lsdException w:name="Table Columns 3" w:semiHidden="1" w:unhideWhenUsed="1"/>
    <w:lsdException w:name="Table Columns 4" w:semiHidden="1" w:unhideWhenUsed="1"/>
    <w:lsdException w:name="Table Columns 5" w:semiHidden="1" w:unhideWhenUsed="1"/>
    <w:lsdException w:name="Table Grid 1" w:semiHidden="1" w:unhideWhenUsed="1"/>
    <w:lsdException w:name="Table Grid 2" w:semiHidden="1" w:unhideWhenUsed="1"/>
    <w:lsdException w:name="Table Grid 3" w:semiHidden="1" w:unhideWhenUsed="1"/>
    <w:lsdException w:name="Table Grid 4" w:semiHidden="1" w:unhideWhenUsed="1"/>
    <w:lsdException w:name="Table Grid 5" w:semiHidden="1" w:unhideWhenUsed="1"/>
    <w:lsdException w:name="Table Grid 6" w:semiHidden="1" w:unhideWhenUsed="1"/>
    <w:lsdException w:name="Table Grid 7" w:semiHidden="1" w:unhideWhenUsed="1"/>
    <w:lsdException w:name="Table Grid 8" w:semiHidden="1" w:unhideWhenUsed="1"/>
    <w:lsdException w:name="Table List 1" w:semiHidden="1" w:unhideWhenUsed="1"/>
    <w:lsdException w:name="Table List 2" w:semiHidden="1" w:unhideWhenUsed="1"/>
    <w:lsdException w:name="Table List 3" w:semiHidden="1" w:unhideWhenUsed="1"/>
    <w:lsdException w:name="Table List 4" w:semiHidden="1" w:unhideWhenUsed="1"/>
    <w:lsdException w:name="Table List 5" w:semiHidden="1" w:unhideWhenUsed="1"/>
    <w:lsdException w:name="Table List 6" w:semiHidden="1" w:unhideWhenUsed="1"/>
    <w:lsdException w:name="Table List 7" w:semiHidden="1" w:unhideWhenUsed="1"/>
    <w:lsdException w:name="Table List 8" w:semiHidden="1" w:unhideWhenUsed="1"/>
    <w:lsdException w:name="Table 3D effects 1" w:semiHidden="1" w:unhideWhenUsed="1"/>
    <w:lsdException w:name="Table 3D effects 2" w:semiHidden="1" w:unhideWhenUsed="1"/>
    <w:lsdException w:name="Table 3D effects 3" w:semiHidden="1" w:unhideWhenUsed="1"/>
    <w:lsdException w:name="Table Contemporary" w:semiHidden="1" w:unhideWhenUsed="1"/>
    <w:lsdException w:name="Table Elegant" w:semiHidden="1" w:unhideWhenUsed="1"/>
    <w:lsdException w:name="Table Professional" w:semiHidden="1" w:unhideWhenUsed="1"/>
    <w:lsdException w:name="Table Subtle 1" w:semiHidden="1" w:unhideWhenUsed="1"/>
    <w:lsdException w:name="Table Subtle 2" w:semiHidden="1" w:unhideWhenUsed="1"/>
    <w:lsdException w:name="Table Web 1" w:semiHidden="1" w:unhideWhenUsed="1"/>
    <w:lsdException w:name="Table Web 2" w:semiHidden="1" w:unhideWhenUsed="1"/>
    <w:lsdException w:name="Table Web 3" w:semiHidden="1" w:unhideWhenUsed="1"/>
    <w:lsdException w:name="Balloon Text" w:semiHidden="1" w:unhideWhenUsed="1"/>
    <w:lsdException w:name="Table Grid" w:uiPriority="39"/>
    <w:lsdException w:name="Table Theme" w:semiHidden="1" w:unhideWhenUsed="1"/>
    <w:lsdException w:name="Placeholder Text" w:semiHidden="1"/>
    <w:lsdException w:name="No Spacing" w:uiPriority="1" w:qFormat="1"/>
    <w:lsdException w:name="Light Shading" w:uiPriority="60"/>
    <w:lsdException w:name="Light List" w:uiPriority="61"/>
    <w:lsdException w:name="Light Grid" w:uiPriority="62"/>
    <w:lsdException w:name="Medium Shading 1" w:uiPriority="63"/>
    <w:lsdException w:name="Medium Shading 2" w:uiPriority="64"/>
    <w:lsdException w:name="Medium List 1" w:uiPriority="65"/>
    <w:lsdException w:name="Medium List 2" w:uiPriority="66"/>
    <w:lsdException w:name="Medium Grid 1" w:uiPriority="67"/>
    <w:lsdException w:name="Medium Grid 2" w:uiPriority="68"/>
    <w:lsdException w:name="Medium Grid 3" w:uiPriority="69"/>
    <w:lsdException w:name="Dark List" w:uiPriority="70"/>
    <w:lsdException w:name="Colorful Shading" w:uiPriority="71"/>
    <w:lsdException w:name="Colorful List" w:uiPriority="72"/>
    <w:lsdException w:name="Colorful Grid" w:uiPriority="73"/>
    <w:lsdException w:name="Light Shading Accent 1" w:uiPriority="60"/>
    <w:lsdException w:name="Light List Accent 1" w:uiPriority="61"/>
    <w:lsdException w:name="Light Grid Accent 1" w:uiPriority="62"/>
    <w:lsdException w:name="Medium Shading 1 Accent 1" w:uiPriority="63"/>
    <w:lsdException w:name="Medium Shading 2 Accent 1" w:uiPriority="64"/>
    <w:lsdException w:name="Medium List 1 Accent 1" w:uiPriority="65"/>
    <w:lsdException w:name="Revision" w:semiHidden="1"/>
    <w:lsdException w:name="List Paragraph" w:uiPriority="34" w:qFormat="1"/>
    <w:lsdException w:name="Quote" w:uiPriority="29" w:qFormat="1"/>
    <w:lsdException w:name="Intense Quote" w:uiPriority="30" w:qFormat="1"/>
    <w:lsdException w:name="Medium List 2 Accent 1" w:uiPriority="66"/>
    <w:lsdException w:name="Medium Grid 1 Accent 1" w:uiPriority="67"/>
    <w:lsdException w:name="Medium Grid 2 Accent 1" w:uiPriority="68"/>
    <w:lsdException w:name="Medium Grid 3 Accent 1" w:uiPriority="69"/>
    <w:lsdException w:name="Dark List Accent 1" w:uiPriority="70"/>
    <w:lsdException w:name="Colorful Shading Accent 1" w:uiPriority="71"/>
    <w:lsdException w:name="Colorful List Accent 1" w:uiPriority="72"/>
    <w:lsdException w:name="Colorful Grid Accent 1" w:uiPriority="73"/>
    <w:lsdException w:name="Light Shading Accent 2" w:uiPriority="60"/>
    <w:lsdException w:name="Light List Accent 2" w:uiPriority="61"/>
    <w:lsdException w:name="Light Grid Accent 2" w:uiPriority="62"/>
    <w:lsdException w:name="Medium Shading 1 Accent 2" w:uiPriority="63"/>
    <w:lsdException w:name="Medium Shading 2 Accent 2" w:uiPriority="64"/>
    <w:lsdException w:name="Medium List 1 Accent 2" w:uiPriority="65"/>
    <w:lsdException w:name="Medium List 2 Accent 2" w:uiPriority="66"/>
    <w:lsdException w:name="Medium Grid 1 Accent 2" w:uiPriority="67"/>
    <w:lsdException w:name="Medium Grid 2 Accent 2" w:uiPriority="68"/>
    <w:lsdException w:name="Medium Grid 3 Accent 2" w:uiPriority="69"/>
    <w:lsdException w:name="Dark List Accent 2" w:uiPriority="70"/>
    <w:lsdException w:name="Colorful Shading Accent 2" w:uiPriority="71"/>
    <w:lsdException w:name="Colorful List Accent 2" w:uiPriority="72"/>
    <w:lsdException w:name="Colorful Grid Accent 2" w:uiPriority="73"/>
    <w:lsdException w:name="Light Shading Accent 3" w:uiPriority="60"/>
    <w:lsdException w:name="Light List Accent 3" w:uiPriority="61"/>
    <w:lsdException w:name="Light Grid Accent 3" w:uiPriority="62"/>
    <w:lsdException w:name="Medium Shading 1 Accent 3" w:uiPriority="63"/>
    <w:lsdException w:name="Medium Shading 2 Accent 3" w:uiPriority="64"/>
    <w:lsdException w:name="Medium List 1 Accent 3" w:uiPriority="65"/>
    <w:lsdException w:name="Medium List 2 Accent 3" w:uiPriority="66"/>
    <w:lsdException w:name="Medium Grid 1 Accent 3" w:uiPriority="67"/>
    <w:lsdException w:name="Medium Grid 2 Accent 3" w:uiPriority="68"/>
    <w:lsdException w:name="Medium Grid 3 Accent 3" w:uiPriority="69"/>
    <w:lsdException w:name="Dark List Accent 3" w:uiPriority="70"/>
    <w:lsdException w:name="Colorful Shading Accent 3" w:uiPriority="71"/>
    <w:lsdException w:name="Colorful List Accent 3" w:uiPriority="72"/>
    <w:lsdException w:name="Colorful Grid Accent 3" w:uiPriority="73"/>
    <w:lsdException w:name="Light Shading Accent 4" w:uiPriority="60"/>
    <w:lsdException w:name="Light List Accent 4" w:uiPriority="61"/>
    <w:lsdException w:name="Light Grid Accent 4" w:uiPriority="62"/>
    <w:lsdException w:name="Medium Shading 1 Accent 4" w:uiPriority="63"/>
    <w:lsdException w:name="Medium Shading 2 Accent 4" w:uiPriority="64"/>
    <w:lsdException w:name="Medium List 1 Accent 4" w:uiPriority="65"/>
    <w:lsdException w:name="Medium List 2 Accent 4" w:uiPriority="66"/>
    <w:lsdException w:name="Medium Grid 1 Accent 4" w:uiPriority="67"/>
    <w:lsdException w:name="Medium Grid 2 Accent 4" w:uiPriority="68"/>
    <w:lsdException w:name="Medium Grid 3 Accent 4" w:uiPriority="69"/>
    <w:lsdException w:name="Dark List Accent 4" w:uiPriority="70"/>
    <w:lsdException w:name="Colorful Shading Accent 4" w:uiPriority="71"/>
    <w:lsdException w:name="Colorful List Accent 4" w:uiPriority="72"/>
    <w:lsdException w:name="Colorful Grid Accent 4" w:uiPriority="73"/>
    <w:lsdException w:name="Light Shading Accent 5" w:uiPriority="60"/>
    <w:lsdException w:name="Light List Accent 5" w:uiPriority="61"/>
    <w:lsdException w:name="Light Grid Accent 5" w:uiPriority="62"/>
    <w:lsdException w:name="Medium Shading 1 Accent 5" w:uiPriority="63"/>
    <w:lsdException w:name="Medium Shading 2 Accent 5" w:uiPriority="64"/>
    <w:lsdException w:name="Medium List 1 Accent 5" w:uiPriority="65"/>
    <w:lsdException w:name="Medium List 2 Accent 5" w:uiPriority="66"/>
    <w:lsdException w:name="Medium Grid 1 Accent 5" w:uiPriority="67"/>
    <w:lsdException w:name="Medium Grid 2 Accent 5" w:uiPriority="68"/>
    <w:lsdException w:name="Medium Grid 3 Accent 5" w:uiPriority="69"/>
    <w:lsdException w:name="Dark List Accent 5" w:uiPriority="70"/>
    <w:lsdException w:name="Colorful Shading Accent 5" w:uiPriority="71"/>
    <w:lsdException w:name="Colorful List Accent 5" w:uiPriority="72"/>
    <w:lsdException w:name="Colorful Grid Accent 5" w:uiPriority="73"/>
    <w:lsdException w:name="Light Shading Accent 6" w:uiPriority="60"/>
    <w:lsdException w:name="Light List Accent 6" w:uiPriority="61"/>
    <w:lsdException w:name="Light Grid Accent 6" w:uiPriority="62"/>
    <w:lsdException w:name="Medium Shading 1 Accent 6" w:uiPriority="63"/>
    <w:lsdException w:name="Medium Shading 2 Accent 6" w:uiPriority="64"/>
    <w:lsdException w:name="Medium List 1 Accent 6" w:uiPriority="65"/>
    <w:lsdException w:name="Medium List 2 Accent 6" w:uiPriority="66"/>
    <w:lsdException w:name="Medium Grid 1 Accent 6" w:uiPriority="67"/>
    <w:lsdException w:name="Medium Grid 2 Accent 6" w:uiPriority="68"/>
    <w:lsdException w:name="Medium Grid 3 Accent 6" w:uiPriority="69"/>
    <w:lsdException w:name="Dark List Accent 6" w:uiPriority="70"/>
    <w:lsdException w:name="Colorful Shading Accent 6" w:uiPriority="71"/>
    <w:lsdException w:name="Colorful List Accent 6" w:uiPriority="72"/>
    <w:lsdException w:name="Colorful Grid Accent 6" w:uiPriority="73"/>
    <w:lsdException w:name="Subtle Emphasis" w:uiPriority="19" w:qFormat="1"/>
    <w:lsdException w:name="Intense Emphasis" w:uiPriority="21" w:qFormat="1"/>
    <w:lsdException w:name="Subtle Reference" w:uiPriority="31" w:qFormat="1"/>
    <w:lsdException w:name="Intense Reference" w:uiPriority="32" w:qFormat="1"/>
    <w:lsdException w:name="Book Title" w:uiPriority="33" w:qFormat="1"/>
    <w:lsdException w:name="Bibliography" w:semiHidden="1" w:uiPriority="37" w:unhideWhenUsed="1"/>
    <w:lsdException w:name="TOC Heading" w:semiHidden="1" w:uiPriority="39" w:unhideWhenUsed="1" w:qFormat="1"/>
    <w:lsdException w:name="Plain Table 1" w:uiPriority="41"/>
    <w:lsdException w:name="Plain Table 2" w:uiPriority="42"/>
    <w:lsdException w:name="Plain Table 3" w:uiPriority="43"/>
    <w:lsdException w:name="Plain Table 4" w:uiPriority="44"/>
    <w:lsdException w:name="Plain Table 5" w:uiPriority="45"/>
    <w:lsdException w:name="Grid Table Light" w:uiPriority="40"/>
    <w:lsdException w:name="Grid Table 1 Light" w:uiPriority="46"/>
    <w:lsdException w:name="Grid Table 2" w:uiPriority="47"/>
    <w:lsdException w:name="Grid Table 3" w:uiPriority="48"/>
    <w:lsdException w:name="Grid Table 4" w:uiPriority="49"/>
    <w:lsdException w:name="Grid Table 5 Dark" w:uiPriority="50"/>
    <w:lsdException w:name="Grid Table 6 Colorful" w:uiPriority="51"/>
    <w:lsdException w:name="Grid Table 7 Colorful" w:uiPriority="52"/>
    <w:lsdException w:name="Grid Table 1 Light Accent 1" w:uiPriority="46"/>
    <w:lsdException w:name="Grid Table 2 Accent 1" w:uiPriority="47"/>
    <w:lsdException w:name="Grid Table 3 Accent 1" w:uiPriority="48"/>
    <w:lsdException w:name="Grid Table 4 Accent 1" w:uiPriority="49"/>
    <w:lsdException w:name="Grid Table 5 Dark Accent 1" w:uiPriority="50"/>
    <w:lsdException w:name="Grid Table 6 Colorful Accent 1" w:uiPriority="51"/>
    <w:lsdException w:name="Grid Table 7 Colorful Accent 1" w:uiPriority="52"/>
    <w:lsdException w:name="Grid Table 1 Light Accent 2" w:uiPriority="46"/>
    <w:lsdException w:name="Grid Table 2 Accent 2" w:uiPriority="47"/>
    <w:lsdException w:name="Grid Table 3 Accent 2" w:uiPriority="48"/>
    <w:lsdException w:name="Grid Table 4 Accent 2" w:uiPriority="49"/>
    <w:lsdException w:name="Grid Table 5 Dark Accent 2" w:uiPriority="50"/>
    <w:lsdException w:name="Grid Table 6 Colorful Accent 2" w:uiPriority="51"/>
    <w:lsdException w:name="Grid Table 7 Colorful Accent 2" w:uiPriority="52"/>
    <w:lsdException w:name="Grid Table 1 Light Accent 3" w:uiPriority="46"/>
    <w:lsdException w:name="Grid Table 2 Accent 3" w:uiPriority="47"/>
    <w:lsdException w:name="Grid Table 3 Accent 3" w:uiPriority="48"/>
    <w:lsdException w:name="Grid Table 4 Accent 3" w:uiPriority="49"/>
    <w:lsdException w:name="Grid Table 5 Dark Accent 3" w:uiPriority="50"/>
    <w:lsdException w:name="Grid Table 6 Colorful Accent 3" w:uiPriority="51"/>
    <w:lsdException w:name="Grid Table 7 Colorful Accent 3" w:uiPriority="52"/>
    <w:lsdException w:name="Grid Table 1 Light Accent 4" w:uiPriority="46"/>
    <w:lsdException w:name="Grid Table 2 Accent 4" w:uiPriority="47"/>
    <w:lsdException w:name="Grid Table 3 Accent 4" w:uiPriority="48"/>
    <w:lsdException w:name="Grid Table 4 Accent 4" w:uiPriority="49"/>
    <w:lsdException w:name="Grid Table 5 Dark Accent 4" w:uiPriority="50"/>
    <w:lsdException w:name="Grid Table 6 Colorful Accent 4" w:uiPriority="51"/>
    <w:lsdException w:name="Grid Table 7 Colorful Accent 4" w:uiPriority="52"/>
    <w:lsdException w:name="Grid Table 1 Light Accent 5" w:uiPriority="46"/>
    <w:lsdException w:name="Grid Table 2 Accent 5" w:uiPriority="47"/>
    <w:lsdException w:name="Grid Table 3 Accent 5" w:uiPriority="48"/>
    <w:lsdException w:name="Grid Table 4 Accent 5" w:uiPriority="49"/>
    <w:lsdException w:name="Grid Table 5 Dark Accent 5" w:uiPriority="50"/>
    <w:lsdException w:name="Grid Table 6 Colorful Accent 5" w:uiPriority="51"/>
    <w:lsdException w:name="Grid Table 7 Colorful Accent 5" w:uiPriority="52"/>
    <w:lsdException w:name="Grid Table 1 Light Accent 6" w:uiPriority="46"/>
    <w:lsdException w:name="Grid Table 2 Accent 6" w:uiPriority="47"/>
    <w:lsdException w:name="Grid Table 3 Accent 6" w:uiPriority="48"/>
    <w:lsdException w:name="Grid Table 4 Accent 6" w:uiPriority="49"/>
    <w:lsdException w:name="Grid Table 5 Dark Accent 6" w:uiPriority="50"/>
    <w:lsdException w:name="Grid Table 6 Colorful Accent 6" w:uiPriority="51"/>
    <w:lsdException w:name="Grid Table 7 Colorful Accent 6" w:uiPriority="52"/>
    <w:lsdException w:name="List Table 1 Light" w:uiPriority="46"/>
    <w:lsdException w:name="List Table 2" w:uiPriority="47"/>
    <w:lsdException w:name="List Table 3" w:uiPriority="48"/>
    <w:lsdException w:name="List Table 4" w:uiPriority="49"/>
    <w:lsdException w:name="List Table 5 Dark" w:uiPriority="50"/>
    <w:lsdException w:name="List Table 6 Colorful" w:uiPriority="51"/>
    <w:lsdException w:name="List Table 7 Colorful" w:uiPriority="52"/>
    <w:lsdException w:name="List Table 1 Light Accent 1" w:uiPriority="46"/>
    <w:lsdException w:name="List Table 2 Accent 1" w:uiPriority="47"/>
    <w:lsdException w:name="List Table 3 Accent 1" w:uiPriority="48"/>
    <w:lsdException w:name="List Table 4 Accent 1" w:uiPriority="49"/>
    <w:lsdException w:name="List Table 5 Dark Accent 1" w:uiPriority="50"/>
    <w:lsdException w:name="List Table 6 Colorful Accent 1" w:uiPriority="51"/>
    <w:lsdException w:name="List Table 7 Colorful Accent 1" w:uiPriority="52"/>
    <w:lsdException w:name="List Table 1 Light Accent 2" w:uiPriority="46"/>
    <w:lsdException w:name="List Table 2 Accent 2" w:uiPriority="47"/>
    <w:lsdException w:name="List Table 3 Accent 2" w:uiPriority="48"/>
    <w:lsdException w:name="List Table 4 Accent 2" w:uiPriority="49"/>
    <w:lsdException w:name="List Table 5 Dark Accent 2" w:uiPriority="50"/>
    <w:lsdException w:name="List Table 6 Colorful Accent 2" w:uiPriority="51"/>
    <w:lsdException w:name="List Table 7 Colorful Accent 2" w:uiPriority="52"/>
    <w:lsdException w:name="List Table 1 Light Accent 3" w:uiPriority="46"/>
    <w:lsdException w:name="List Table 2 Accent 3" w:uiPriority="47"/>
    <w:lsdException w:name="List Table 3 Accent 3" w:uiPriority="48"/>
    <w:lsdException w:name="List Table 4 Accent 3" w:uiPriority="49"/>
    <w:lsdException w:name="List Table 5 Dark Accent 3" w:uiPriority="50"/>
    <w:lsdException w:name="List Table 6 Colorful Accent 3" w:uiPriority="51"/>
    <w:lsdException w:name="List Table 7 Colorful Accent 3" w:uiPriority="52"/>
    <w:lsdException w:name="List Table 1 Light Accent 4" w:uiPriority="46"/>
    <w:lsdException w:name="List Table 2 Accent 4" w:uiPriority="47"/>
    <w:lsdException w:name="List Table 3 Accent 4" w:uiPriority="48"/>
    <w:lsdException w:name="List Table 4 Accent 4" w:uiPriority="49"/>
    <w:lsdException w:name="List Table 5 Dark Accent 4" w:uiPriority="50"/>
    <w:lsdException w:name="List Table 6 Colorful Accent 4" w:uiPriority="51"/>
    <w:lsdException w:name="List Table 7 Colorful Accent 4" w:uiPriority="52"/>
    <w:lsdException w:name="List Table 1 Light Accent 5" w:uiPriority="46"/>
    <w:lsdException w:name="List Table 2 Accent 5" w:uiPriority="47"/>
    <w:lsdException w:name="List Table 3 Accent 5" w:uiPriority="48"/>
    <w:lsdException w:name="List Table 4 Accent 5" w:uiPriority="49"/>
    <w:lsdException w:name="List Table 5 Dark Accent 5" w:uiPriority="50"/>
    <w:lsdException w:name="List Table 6 Colorful Accent 5" w:uiPriority="51"/>
    <w:lsdException w:name="List Table 7 Colorful Accent 5" w:uiPriority="52"/>
    <w:lsdException w:name="List Table 1 Light Accent 6" w:uiPriority="46"/>
    <w:lsdException w:name="List Table 2 Accent 6" w:uiPriority="47"/>
    <w:lsdException w:name="List Table 3 Accent 6" w:uiPriority="48"/>
    <w:lsdException w:name="List Table 4 Accent 6" w:uiPriority="49"/>
    <w:lsdException w:name="List Table 5 Dark Accent 6" w:uiPriority="50"/>
    <w:lsdException w:name="List Table 6 Colorful Accent 6" w:uiPriority="51"/>
    <w:lsdException w:name="List Table 7 Colorful Accent 6" w:uiPriority="52"/>
    <w:lsdException w:name="Mention" w:semiHidden="1" w:unhideWhenUsed="1"/>
    <w:lsdException w:name="Smart Hyperlink" w:semiHidden="1" w:unhideWhenUsed="1"/>
    <w:lsdException w:name="Hashtag" w:semiHidden="1" w:unhideWhenUsed="1"/>
    <w:lsdException w:name="Unresolved Mention" w:semiHidden="1" w:unhideWhenUsed="1"/>
    <w:lsdException w:name="Smart Link" w:semiHidden="1" w:unhideWhenUsed="1"/>
  </w:latentStyles>
  <w:style w:type="paragraph" w:default="1" w:styleId="Normal">
    <w:name w:val="Normal"/>
    <w:qFormat/>
  </w:style>
  <w:style w:type="character" w:default="1" w:styleId="Policepardfaut">
    <w:name w:val="Default Paragraph Font"/>
    <w:uiPriority w:val="1"/>
    <w:semiHidden/>
    <w:unhideWhenUsed/>
  </w:style>
  <w:style w:type="table" w:default="1" w:styleId="TableauNormal">
    <w:name w:val="Normal Table"/>
    <w:uiPriority w:val="99"/>
    <w:semiHidden/>
    <w:unhideWhenUsed/>
    <w:tblPr>
      <w:tblInd w:w="0" w:type="dxa"/>
      <w:tblCellMar>
        <w:top w:w="0" w:type="dxa"/>
        <w:left w:w="108" w:type="dxa"/>
        <w:bottom w:w="0" w:type="dxa"/>
        <w:right w:w="108" w:type="dxa"/>
      </w:tblCellMar>
    </w:tblPr>
  </w:style>
  <w:style w:type="numbering" w:default="1" w:styleId="Aucuneliste">
    <w:name w:val="No List"/>
    <w:uiPriority w:val="99"/>
    <w:semiHidden/>
    <w:unhideWhenUsed/>
  </w:style>
  <w:style w:type="paragraph" w:styleId="Paragraphedeliste">
    <w:name w:val="List Paragraph"/>
    <w:basedOn w:val="Normal"/>
    <w:uiPriority w:val="34"/>
    <w:qFormat/>
    <w:rsid w:val="00EA503D"/>
    <w:pPr>
      <w:ind w:left="720"/>
      <w:contextualSpacing/>
    </w:pPr>
  </w:style>
</w:styles>
</file>

<file path=word/webSettings.xml><?xml version="1.0" encoding="utf-8"?>
<w:webSetting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mc:Ignorable="w14 w15 w16se w16cid w16 w16cex w16sdtdh">
  <w:optimizeForBrowser/>
  <w:allowPNG/>
</w:webSettings>
</file>

<file path=word/_rels/document.xml.rels><?xml version="1.0" encoding="UTF-8" standalone="yes"?>
<Relationships xmlns="http://schemas.openxmlformats.org/package/2006/relationships"><Relationship Id="rId3" Type="http://schemas.openxmlformats.org/officeDocument/2006/relationships/settings" Target="settings.xml"/><Relationship Id="rId2" Type="http://schemas.openxmlformats.org/officeDocument/2006/relationships/styles" Target="styles.xml"/><Relationship Id="rId1" Type="http://schemas.openxmlformats.org/officeDocument/2006/relationships/numbering" Target="numbering.xml"/><Relationship Id="rId6" Type="http://schemas.openxmlformats.org/officeDocument/2006/relationships/theme" Target="theme/theme1.xml"/><Relationship Id="rId5" Type="http://schemas.openxmlformats.org/officeDocument/2006/relationships/fontTable" Target="fontTable.xml"/><Relationship Id="rId4" Type="http://schemas.openxmlformats.org/officeDocument/2006/relationships/webSettings" Target="webSettings.xml"/></Relationships>
</file>

<file path=word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327</TotalTime>
  <Pages>3</Pages>
  <Words>514</Words>
  <Characters>2833</Characters>
  <Application>Microsoft Office Word</Application>
  <DocSecurity>0</DocSecurity>
  <Lines>23</Lines>
  <Paragraphs>6</Paragraphs>
  <ScaleCrop>false</ScaleCrop>
  <HeadingPairs>
    <vt:vector size="2" baseType="variant">
      <vt:variant>
        <vt:lpstr>Titre</vt:lpstr>
      </vt:variant>
      <vt:variant>
        <vt:i4>1</vt:i4>
      </vt:variant>
    </vt:vector>
  </HeadingPairs>
  <TitlesOfParts>
    <vt:vector size="1" baseType="lpstr">
      <vt:lpstr/>
    </vt:vector>
  </TitlesOfParts>
  <Company/>
  <LinksUpToDate>false</LinksUpToDate>
  <CharactersWithSpaces>3341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Julia Lam Thanh</dc:creator>
  <cp:keywords/>
  <dc:description/>
  <cp:lastModifiedBy>Julia Lam Thanh</cp:lastModifiedBy>
  <cp:revision>26</cp:revision>
  <dcterms:created xsi:type="dcterms:W3CDTF">2022-08-21T13:38:00Z</dcterms:created>
  <dcterms:modified xsi:type="dcterms:W3CDTF">2023-11-12T20:03:00Z</dcterms:modified>
</cp:coreProperties>
</file>