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 Suparschi" initials="VS" lastIdx="1" clrIdx="0">
    <p:extLst>
      <p:ext uri="{19B8F6BF-5375-455C-9EA6-DF929625EA0E}">
        <p15:presenceInfo xmlns:p15="http://schemas.microsoft.com/office/powerpoint/2012/main" userId="9db68e42d271efb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89911" autoAdjust="0"/>
  </p:normalViewPr>
  <p:slideViewPr>
    <p:cSldViewPr snapToGrid="0">
      <p:cViewPr varScale="1">
        <p:scale>
          <a:sx n="142" d="100"/>
          <a:sy n="142" d="100"/>
        </p:scale>
        <p:origin x="792" y="120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9FDCB53-72AA-43CD-9FCE-A0499508149C}" type="datetime1">
              <a:rPr lang="fr-FR" smtClean="0"/>
              <a:t>08/11/2023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4CD182F-7DDD-4384-AA69-7AB64275A48B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 eaLnBrk="1" latinLnBrk="0" hangingPunct="1"/>
            <a:r>
              <a:rPr lang="fr-FR"/>
              <a:t>Modifiez les styles du texte</a:t>
            </a:r>
          </a:p>
          <a:p>
            <a:pPr lvl="1" rtl="0"/>
            <a:r>
              <a:rPr lang="fr-FR" noProof="0"/>
              <a:t>Deuxième </a:t>
            </a:r>
            <a:r>
              <a:rPr lang="fr-FR" noProof="0" dirty="0"/>
              <a:t>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7" name="Rectangle 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11" name="Rectangle 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95E0B943-9297-4C9F-8437-1A0FF04E8346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5A150A-8D56-402F-97E8-6B780F8C4B78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1pPr rtl="0" eaLnBrk="1" latinLnBrk="0" hangingPunct="1"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fr-FR" dirty="0"/>
              <a:t>Modifiez les styles du texte</a:t>
            </a:r>
          </a:p>
          <a:p>
            <a:pPr lvl="1" rtl="0" eaLnBrk="1" latinLnBrk="0" hangingPunct="1"/>
            <a:r>
              <a:rPr lang="fr-FR" noProof="0" dirty="0"/>
              <a:t>Deuxième niveau</a:t>
            </a:r>
          </a:p>
          <a:p>
            <a:pPr lvl="2" rtl="0" eaLnBrk="1" latinLnBrk="0" hangingPunct="1"/>
            <a:r>
              <a:rPr lang="fr-FR" noProof="0" dirty="0"/>
              <a:t>Troisième niveau</a:t>
            </a:r>
          </a:p>
          <a:p>
            <a:pPr lvl="3" rtl="0" eaLnBrk="1" latinLnBrk="0" hangingPunct="1"/>
            <a:r>
              <a:rPr lang="fr-FR" noProof="0" dirty="0"/>
              <a:t>Quatrième niveau</a:t>
            </a:r>
          </a:p>
          <a:p>
            <a:pPr lvl="4" rtl="0" eaLnBrk="1" latinLnBrk="0" hangingPunct="1"/>
            <a:r>
              <a:rPr lang="fr-FR" noProof="0" dirty="0"/>
              <a:t>Cinquième niveau</a:t>
            </a:r>
            <a:endParaRPr kumimoji="0"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52C1B6-C048-4F6A-8D97-EECC696876D4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538971-908A-40D0-B4E0-85A06F7314C6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fr-FR" noProof="0"/>
              <a:t>Modifiez le style du titre</a:t>
            </a:r>
            <a:endParaRPr kumimoji="0" lang="fr-FR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90209D-52CD-497F-AE03-B1FAF4B186AE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77E44-9FBF-47EB-97A9-FF9836F55CBD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6D772-8559-42A3-9C9C-A6FF67BB0C3A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CDE651ED-711A-4385-AD67-9301FEA3392E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1D6DB0-53BF-40D0-BCC3-96D84CF9149C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kumimoji="0"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0CD8C0-AC97-4A96-9BC6-345DE28D59E7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fr-FR" noProof="0"/>
              <a:t>Cliquez sur l’icône pour ajouter une image</a:t>
            </a:r>
            <a:endParaRPr kumimoji="0"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C84081-7345-42A0-B5C3-B0D169183EB5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9" name="Rectangle 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fr-FR" sz="1800" noProof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C2AAC270-4611-41B0-881B-807FA985DB87}" type="datetime1">
              <a:rPr lang="fr-FR" noProof="0" smtClean="0"/>
              <a:t>08/11/2023</a:t>
            </a:fld>
            <a:endParaRPr lang="fr-FR" noProof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600" y="2037783"/>
            <a:ext cx="11277600" cy="1470025"/>
          </a:xfrm>
        </p:spPr>
        <p:txBody>
          <a:bodyPr rtlCol="0"/>
          <a:lstStyle/>
          <a:p>
            <a:pPr rtl="0"/>
            <a:r>
              <a:rPr lang="fr-FR" dirty="0"/>
              <a:t>Acidocétose </a:t>
            </a:r>
            <a:r>
              <a:rPr lang="fr-FR" dirty="0" err="1"/>
              <a:t>euglycémique</a:t>
            </a:r>
            <a:r>
              <a:rPr lang="fr-FR" dirty="0"/>
              <a:t> et iSGLT2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r-FR" dirty="0"/>
              <a:t>Dr Vlad Suparschi</a:t>
            </a:r>
          </a:p>
          <a:p>
            <a:pPr rtl="0"/>
            <a:r>
              <a:rPr lang="fr-FR" dirty="0"/>
              <a:t>9 novembre 2023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5BD2BC6-F95A-4227-8A6E-8A6B002FF2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911430"/>
            <a:ext cx="19050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658550"/>
            <a:ext cx="10972800" cy="1069848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/>
              <a:t>SGLT2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249488"/>
            <a:ext cx="10972800" cy="4324350"/>
          </a:xfrm>
        </p:spPr>
        <p:txBody>
          <a:bodyPr rtlCol="0"/>
          <a:lstStyle/>
          <a:p>
            <a:pPr rtl="0"/>
            <a:endParaRPr lang="fr-FR" dirty="0"/>
          </a:p>
          <a:p>
            <a:pPr rtl="0"/>
            <a:r>
              <a:rPr lang="fr-FR" dirty="0"/>
              <a:t>Sodium </a:t>
            </a:r>
            <a:r>
              <a:rPr lang="fr-FR" dirty="0" err="1"/>
              <a:t>GLucose</a:t>
            </a:r>
            <a:r>
              <a:rPr lang="fr-FR" dirty="0"/>
              <a:t> co-Transporter 2</a:t>
            </a:r>
          </a:p>
          <a:p>
            <a:pPr rtl="0"/>
            <a:r>
              <a:rPr lang="fr-FR" dirty="0"/>
              <a:t>Expression rénale et pancréatique</a:t>
            </a:r>
          </a:p>
          <a:p>
            <a:pPr rtl="0"/>
            <a:r>
              <a:rPr lang="fr-FR" dirty="0"/>
              <a:t>Rôle : </a:t>
            </a:r>
            <a:r>
              <a:rPr lang="fr-FR" dirty="0" err="1"/>
              <a:t>réabsorbsion</a:t>
            </a:r>
            <a:r>
              <a:rPr lang="fr-FR" dirty="0"/>
              <a:t> du glucose dans le tubule proximal</a:t>
            </a:r>
          </a:p>
          <a:p>
            <a:pPr rtl="0"/>
            <a:r>
              <a:rPr lang="fr-FR" dirty="0"/>
              <a:t>Inhibition : glycosurie + </a:t>
            </a:r>
            <a:r>
              <a:rPr lang="fr-FR" dirty="0" err="1"/>
              <a:t>natriurèse</a:t>
            </a:r>
            <a:endParaRPr lang="fr-FR" dirty="0"/>
          </a:p>
          <a:p>
            <a:pPr rtl="0"/>
            <a:endParaRPr lang="fr-FR" dirty="0"/>
          </a:p>
          <a:p>
            <a:pPr rtl="0"/>
            <a:r>
              <a:rPr lang="fr-FR" dirty="0"/>
              <a:t>Inhibiteurs : </a:t>
            </a:r>
            <a:r>
              <a:rPr lang="fr-FR" dirty="0" err="1"/>
              <a:t>glifozines</a:t>
            </a:r>
            <a:r>
              <a:rPr lang="fr-FR" dirty="0"/>
              <a:t> (</a:t>
            </a:r>
            <a:r>
              <a:rPr lang="fr-FR" dirty="0" err="1"/>
              <a:t>dapaglifozine</a:t>
            </a:r>
            <a:r>
              <a:rPr lang="fr-FR" dirty="0"/>
              <a:t>, </a:t>
            </a:r>
            <a:r>
              <a:rPr lang="fr-FR" dirty="0" err="1"/>
              <a:t>empaglifozine</a:t>
            </a:r>
            <a:r>
              <a:rPr lang="fr-FR" dirty="0"/>
              <a:t>, </a:t>
            </a:r>
            <a:r>
              <a:rPr lang="fr-FR" dirty="0" err="1"/>
              <a:t>canaglifozine</a:t>
            </a:r>
            <a:r>
              <a:rPr lang="fr-FR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EFBC41-C1EA-D4EE-1D51-7C41C8585F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062" y="858471"/>
            <a:ext cx="4557338" cy="278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658550"/>
            <a:ext cx="10972800" cy="1069848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/>
              <a:t>Physiopathologie acidocétose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249488"/>
            <a:ext cx="5997388" cy="4324350"/>
          </a:xfrm>
        </p:spPr>
        <p:txBody>
          <a:bodyPr rtlCol="0"/>
          <a:lstStyle/>
          <a:p>
            <a:pPr rtl="0"/>
            <a:r>
              <a:rPr lang="fr-FR" dirty="0"/>
              <a:t>iSGLT2 &gt; glycosurie &gt; </a:t>
            </a:r>
          </a:p>
          <a:p>
            <a:pPr marL="109728" indent="0" rtl="0">
              <a:buNone/>
            </a:pPr>
            <a:r>
              <a:rPr lang="fr-FR" dirty="0"/>
              <a:t>	↓ glycémie &gt; </a:t>
            </a:r>
          </a:p>
          <a:p>
            <a:pPr marL="109728" indent="0" rtl="0">
              <a:buNone/>
            </a:pPr>
            <a:r>
              <a:rPr lang="fr-FR" dirty="0"/>
              <a:t>	↓ insuline &gt; </a:t>
            </a:r>
          </a:p>
          <a:p>
            <a:pPr marL="109728" indent="0" rtl="0">
              <a:buNone/>
            </a:pPr>
            <a:r>
              <a:rPr lang="fr-FR" dirty="0"/>
              <a:t>	↑ glucagon &gt; </a:t>
            </a:r>
          </a:p>
          <a:p>
            <a:pPr marL="109728" indent="0" rtl="0">
              <a:buNone/>
            </a:pPr>
            <a:r>
              <a:rPr lang="fr-FR" dirty="0"/>
              <a:t>	</a:t>
            </a:r>
            <a:r>
              <a:rPr lang="fr-FR" dirty="0" err="1"/>
              <a:t>cétogénèse</a:t>
            </a:r>
            <a:r>
              <a:rPr lang="fr-FR" dirty="0"/>
              <a:t> </a:t>
            </a:r>
            <a:r>
              <a:rPr lang="fr-FR" sz="2400" dirty="0"/>
              <a:t>et néoglucogénèse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7E46584-628D-ED6E-0430-521823AA9E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1"/>
          <a:stretch/>
        </p:blipFill>
        <p:spPr>
          <a:xfrm>
            <a:off x="5345206" y="2220298"/>
            <a:ext cx="6846794" cy="4637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658550"/>
            <a:ext cx="10972800" cy="1069848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/>
              <a:t>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249488"/>
            <a:ext cx="10972800" cy="4324350"/>
          </a:xfrm>
        </p:spPr>
        <p:txBody>
          <a:bodyPr rtlCol="0"/>
          <a:lstStyle/>
          <a:p>
            <a:pPr rtl="0"/>
            <a:r>
              <a:rPr lang="fr-FR" dirty="0"/>
              <a:t>Acidocétose diabétique : nausées/vomissements, douleurs abdominales, respiration de </a:t>
            </a:r>
            <a:r>
              <a:rPr lang="fr-FR" dirty="0" err="1"/>
              <a:t>Kussmaul</a:t>
            </a:r>
            <a:endParaRPr lang="fr-FR" dirty="0"/>
          </a:p>
          <a:p>
            <a:pPr rtl="0"/>
            <a:r>
              <a:rPr lang="fr-FR" dirty="0" err="1"/>
              <a:t>Euglycémique</a:t>
            </a:r>
            <a:r>
              <a:rPr lang="fr-FR" dirty="0"/>
              <a:t> : HGT &lt; 2,5g/l</a:t>
            </a:r>
          </a:p>
          <a:p>
            <a:pPr rtl="0"/>
            <a:r>
              <a:rPr lang="fr-FR" dirty="0" err="1"/>
              <a:t>Cétonémie</a:t>
            </a:r>
            <a:r>
              <a:rPr lang="fr-FR" dirty="0"/>
              <a:t> &gt; 0,6 mM</a:t>
            </a:r>
          </a:p>
          <a:p>
            <a:pPr rtl="0"/>
            <a:r>
              <a:rPr lang="fr-FR" dirty="0"/>
              <a:t>PAS DE CETONURIE</a:t>
            </a:r>
          </a:p>
          <a:p>
            <a:pPr rtl="0"/>
            <a:r>
              <a:rPr lang="fr-FR" dirty="0"/>
              <a:t>GDS veineux</a:t>
            </a:r>
          </a:p>
          <a:p>
            <a:pPr rtl="0"/>
            <a:r>
              <a:rPr lang="fr-FR" dirty="0"/>
              <a:t>Trou anionique augmenté</a:t>
            </a:r>
          </a:p>
        </p:txBody>
      </p:sp>
    </p:spTree>
    <p:extLst>
      <p:ext uri="{BB962C8B-B14F-4D97-AF65-F5344CB8AC3E}">
        <p14:creationId xmlns:p14="http://schemas.microsoft.com/office/powerpoint/2010/main" val="173722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658550"/>
            <a:ext cx="10972800" cy="1069848"/>
          </a:xfrm>
        </p:spPr>
        <p:txBody>
          <a:bodyPr rtlCol="0">
            <a:normAutofit/>
          </a:bodyPr>
          <a:lstStyle/>
          <a:p>
            <a:pPr rtl="0"/>
            <a:r>
              <a:rPr lang="fr-FR" sz="4400" dirty="0"/>
              <a:t>Traitement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249488"/>
            <a:ext cx="10972800" cy="4324350"/>
          </a:xfrm>
        </p:spPr>
        <p:txBody>
          <a:bodyPr rtlCol="0"/>
          <a:lstStyle/>
          <a:p>
            <a:pPr rtl="0"/>
            <a:r>
              <a:rPr lang="fr-FR" dirty="0"/>
              <a:t>RFE SRLF – SFMU 2019</a:t>
            </a:r>
          </a:p>
          <a:p>
            <a:pPr rtl="0"/>
            <a:r>
              <a:rPr lang="fr-FR" dirty="0"/>
              <a:t>Remplissage par solutés balancés +++</a:t>
            </a:r>
          </a:p>
          <a:p>
            <a:pPr rtl="0"/>
            <a:r>
              <a:rPr lang="fr-FR" dirty="0"/>
              <a:t>Correction des troubles électrolytiques (hypokaliémie)</a:t>
            </a:r>
          </a:p>
          <a:p>
            <a:pPr rtl="0"/>
            <a:r>
              <a:rPr lang="fr-FR" dirty="0"/>
              <a:t>Insulinothérapie IVSE en USC</a:t>
            </a:r>
          </a:p>
          <a:p>
            <a:pPr lvl="1"/>
            <a:r>
              <a:rPr lang="fr-FR" dirty="0"/>
              <a:t>Débuter à 0,1UI/kg/h SANS </a:t>
            </a:r>
            <a:r>
              <a:rPr lang="fr-FR" dirty="0" err="1"/>
              <a:t>bolus</a:t>
            </a:r>
            <a:endParaRPr lang="fr-FR" dirty="0"/>
          </a:p>
          <a:p>
            <a:pPr lvl="1"/>
            <a:r>
              <a:rPr lang="fr-FR" dirty="0"/>
              <a:t>Surveillance </a:t>
            </a:r>
            <a:r>
              <a:rPr lang="fr-FR" dirty="0" err="1"/>
              <a:t>cétonémie</a:t>
            </a:r>
            <a:r>
              <a:rPr lang="fr-FR" dirty="0"/>
              <a:t>/HCO3-/pH</a:t>
            </a:r>
          </a:p>
          <a:p>
            <a:r>
              <a:rPr lang="fr-FR" dirty="0"/>
              <a:t>Pas de perfusion de bicarbonates </a:t>
            </a:r>
            <a:r>
              <a:rPr lang="fr-FR" sz="2600" dirty="0"/>
              <a:t>(à discuter si pH &lt; 7,2, PaCO2 &lt; 45 et IRA)</a:t>
            </a:r>
          </a:p>
          <a:p>
            <a:endParaRPr lang="fr-FR" sz="2600" dirty="0"/>
          </a:p>
          <a:p>
            <a:pPr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758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ésentation de formation">
  <a:themeElements>
    <a:clrScheme name="Bleu chau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9_TF03460604" id="{54403243-F224-486F-8FFE-D00C5CB91136}" vid="{7465B1E5-1843-4B11-9E79-AC1235ADAE5F}"/>
    </a:ext>
  </a:extLst>
</a:theme>
</file>

<file path=ppt/theme/theme2.xml><?xml version="1.0" encoding="utf-8"?>
<a:theme xmlns:a="http://schemas.openxmlformats.org/drawingml/2006/main" name="Thème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formation</Template>
  <TotalTime>4</TotalTime>
  <Words>159</Words>
  <Application>Microsoft Office PowerPoint</Application>
  <PresentationFormat>Grand écran</PresentationFormat>
  <Paragraphs>37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 2</vt:lpstr>
      <vt:lpstr>Présentation de formation</vt:lpstr>
      <vt:lpstr>Acidocétose euglycémique et iSGLT2</vt:lpstr>
      <vt:lpstr>SGLT2</vt:lpstr>
      <vt:lpstr>Physiopathologie acidocétose</vt:lpstr>
      <vt:lpstr>Présentation</vt:lpstr>
      <vt:lpstr>Traitement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Dysfonction diastolique et anesthésie</dc:title>
  <dc:creator>Vlad Suparschi</dc:creator>
  <cp:lastModifiedBy>Vlad Suparschi</cp:lastModifiedBy>
  <cp:revision>48</cp:revision>
  <dcterms:created xsi:type="dcterms:W3CDTF">2021-04-07T10:00:41Z</dcterms:created>
  <dcterms:modified xsi:type="dcterms:W3CDTF">2023-11-08T09:39:14Z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